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vml" ContentType="application/vnd.openxmlformats-officedocument.vmlDrawing"/>
  <Default Extension="wdp" ContentType="image/vnd.ms-photo"/>
  <Default Extension="docx" ContentType="application/vnd.openxmlformats-officedocument.wordprocessingml.document"/>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9" r:id="rId2"/>
  </p:sldIdLst>
  <p:sldSz cx="43891200" cy="32918400"/>
  <p:notesSz cx="6858000" cy="9144000"/>
  <p:defaultTex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1A3B"/>
    <a:srgbClr val="FDEADA"/>
    <a:srgbClr val="FFFFFF"/>
    <a:srgbClr val="98FFF1"/>
    <a:srgbClr val="004586"/>
    <a:srgbClr val="6BC06C"/>
    <a:srgbClr val="2FA453"/>
    <a:srgbClr val="C58ABD"/>
    <a:srgbClr val="A14399"/>
    <a:srgbClr val="25AAE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5620"/>
    <p:restoredTop sz="93932" autoAdjust="0"/>
  </p:normalViewPr>
  <p:slideViewPr>
    <p:cSldViewPr snapToGrid="0" snapToObjects="1">
      <p:cViewPr>
        <p:scale>
          <a:sx n="14" d="100"/>
          <a:sy n="14" d="100"/>
        </p:scale>
        <p:origin x="-1232" y="176"/>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media/hdphoto1.wdp>
</file>

<file path=ppt/media/image11.png>
</file>

<file path=ppt/media/image12.png>
</file>

<file path=ppt/media/image13.png>
</file>

<file path=ppt/media/image15.png>
</file>

<file path=ppt/media/image2.png>
</file>

<file path=ppt/media/image4.pn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334454-3ED4-4C8F-897F-4C69DED5CE71}" type="datetimeFigureOut">
              <a:rPr lang="en-US" smtClean="0"/>
              <a:t>6/6/19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C4538E-AF08-454C-88E7-020AF9D24100}" type="slidenum">
              <a:rPr lang="en-US" smtClean="0"/>
              <a:t>‹#›</a:t>
            </a:fld>
            <a:endParaRPr lang="en-US"/>
          </a:p>
        </p:txBody>
      </p:sp>
    </p:spTree>
    <p:extLst>
      <p:ext uri="{BB962C8B-B14F-4D97-AF65-F5344CB8AC3E}">
        <p14:creationId xmlns:p14="http://schemas.microsoft.com/office/powerpoint/2010/main" val="1310808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Datasets – only show </a:t>
            </a:r>
            <a:r>
              <a:rPr lang="en-US" dirty="0" err="1"/>
              <a:t>mel</a:t>
            </a:r>
            <a:r>
              <a:rPr lang="en-US" dirty="0"/>
              <a:t> and don’t need to explain </a:t>
            </a:r>
            <a:r>
              <a:rPr lang="en-US" dirty="0" err="1"/>
              <a:t>etoh</a:t>
            </a:r>
            <a:r>
              <a:rPr lang="en-US" dirty="0"/>
              <a:t> treatment</a:t>
            </a:r>
          </a:p>
          <a:p>
            <a:endParaRPr lang="en-US" dirty="0"/>
          </a:p>
          <a:p>
            <a:r>
              <a:rPr lang="en-US" dirty="0"/>
              <a:t>SQANTI</a:t>
            </a:r>
          </a:p>
          <a:p>
            <a:endParaRPr lang="en-US" dirty="0"/>
          </a:p>
          <a:p>
            <a:r>
              <a:rPr lang="en-US" dirty="0"/>
              <a:t>transcripts per gene</a:t>
            </a:r>
          </a:p>
          <a:p>
            <a:r>
              <a:rPr lang="en-US" dirty="0"/>
              <a:t>number of transcripts TSS distance FSM</a:t>
            </a:r>
          </a:p>
          <a:p>
            <a:r>
              <a:rPr lang="en-US" dirty="0"/>
              <a:t>Number of genes that are in all four libraries with a single isoform (how many are annotated to have 1 and how many are annotated to have multiple)</a:t>
            </a:r>
          </a:p>
          <a:p>
            <a:endParaRPr lang="en-US" dirty="0"/>
          </a:p>
          <a:p>
            <a:r>
              <a:rPr lang="en-US" dirty="0"/>
              <a:t>track of DSCAM (possibly &gt;15 isoforms)</a:t>
            </a:r>
          </a:p>
        </p:txBody>
      </p:sp>
      <p:sp>
        <p:nvSpPr>
          <p:cNvPr id="4" name="Slide Number Placeholder 3"/>
          <p:cNvSpPr>
            <a:spLocks noGrp="1"/>
          </p:cNvSpPr>
          <p:nvPr>
            <p:ph type="sldNum" sz="quarter" idx="10"/>
          </p:nvPr>
        </p:nvSpPr>
        <p:spPr/>
        <p:txBody>
          <a:bodyPr/>
          <a:lstStyle/>
          <a:p>
            <a:fld id="{B1C4538E-AF08-454C-88E7-020AF9D24100}" type="slidenum">
              <a:rPr lang="en-US" smtClean="0"/>
              <a:t>1</a:t>
            </a:fld>
            <a:endParaRPr lang="en-US"/>
          </a:p>
        </p:txBody>
      </p:sp>
    </p:spTree>
    <p:extLst>
      <p:ext uri="{BB962C8B-B14F-4D97-AF65-F5344CB8AC3E}">
        <p14:creationId xmlns:p14="http://schemas.microsoft.com/office/powerpoint/2010/main" val="491505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a:t>Click to edit Master title style</a:t>
            </a:r>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331117F2-66DF-A64E-AC43-54440688D2B9}" type="datetimeFigureOut">
              <a:rPr lang="en-US" smtClean="0"/>
              <a:t>6/6/19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361290-F72B-4847-B64D-84A38CBD063A}" type="slidenum">
              <a:rPr lang="en-US" smtClean="0"/>
              <a:t>‹#›</a:t>
            </a:fld>
            <a:endParaRPr lang="en-US"/>
          </a:p>
        </p:txBody>
      </p:sp>
    </p:spTree>
    <p:extLst>
      <p:ext uri="{BB962C8B-B14F-4D97-AF65-F5344CB8AC3E}">
        <p14:creationId xmlns:p14="http://schemas.microsoft.com/office/powerpoint/2010/main" val="18220013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1117F2-66DF-A64E-AC43-54440688D2B9}" type="datetimeFigureOut">
              <a:rPr lang="en-US" smtClean="0"/>
              <a:t>6/6/19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361290-F72B-4847-B64D-84A38CBD063A}" type="slidenum">
              <a:rPr lang="en-US" smtClean="0"/>
              <a:t>‹#›</a:t>
            </a:fld>
            <a:endParaRPr lang="en-US"/>
          </a:p>
        </p:txBody>
      </p:sp>
    </p:spTree>
    <p:extLst>
      <p:ext uri="{BB962C8B-B14F-4D97-AF65-F5344CB8AC3E}">
        <p14:creationId xmlns:p14="http://schemas.microsoft.com/office/powerpoint/2010/main" val="36856001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530843" y="6324600"/>
            <a:ext cx="141480542"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1117F2-66DF-A64E-AC43-54440688D2B9}" type="datetimeFigureOut">
              <a:rPr lang="en-US" smtClean="0"/>
              <a:t>6/6/19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361290-F72B-4847-B64D-84A38CBD063A}" type="slidenum">
              <a:rPr lang="en-US" smtClean="0"/>
              <a:t>‹#›</a:t>
            </a:fld>
            <a:endParaRPr lang="en-US"/>
          </a:p>
        </p:txBody>
      </p:sp>
    </p:spTree>
    <p:extLst>
      <p:ext uri="{BB962C8B-B14F-4D97-AF65-F5344CB8AC3E}">
        <p14:creationId xmlns:p14="http://schemas.microsoft.com/office/powerpoint/2010/main" val="41549895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1117F2-66DF-A64E-AC43-54440688D2B9}" type="datetimeFigureOut">
              <a:rPr lang="en-US" smtClean="0"/>
              <a:t>6/6/19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361290-F72B-4847-B64D-84A38CBD063A}" type="slidenum">
              <a:rPr lang="en-US" smtClean="0"/>
              <a:t>‹#›</a:t>
            </a:fld>
            <a:endParaRPr lang="en-US"/>
          </a:p>
        </p:txBody>
      </p:sp>
    </p:spTree>
    <p:extLst>
      <p:ext uri="{BB962C8B-B14F-4D97-AF65-F5344CB8AC3E}">
        <p14:creationId xmlns:p14="http://schemas.microsoft.com/office/powerpoint/2010/main" val="16493041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1117F2-66DF-A64E-AC43-54440688D2B9}" type="datetimeFigureOut">
              <a:rPr lang="en-US" smtClean="0"/>
              <a:t>6/6/19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361290-F72B-4847-B64D-84A38CBD063A}" type="slidenum">
              <a:rPr lang="en-US" smtClean="0"/>
              <a:t>‹#›</a:t>
            </a:fld>
            <a:endParaRPr lang="en-US"/>
          </a:p>
        </p:txBody>
      </p:sp>
    </p:spTree>
    <p:extLst>
      <p:ext uri="{BB962C8B-B14F-4D97-AF65-F5344CB8AC3E}">
        <p14:creationId xmlns:p14="http://schemas.microsoft.com/office/powerpoint/2010/main" val="11409368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5308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7046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31117F2-66DF-A64E-AC43-54440688D2B9}" type="datetimeFigureOut">
              <a:rPr lang="en-US" smtClean="0"/>
              <a:t>6/6/19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F361290-F72B-4847-B64D-84A38CBD063A}" type="slidenum">
              <a:rPr lang="en-US" smtClean="0"/>
              <a:t>‹#›</a:t>
            </a:fld>
            <a:endParaRPr lang="en-US"/>
          </a:p>
        </p:txBody>
      </p:sp>
    </p:spTree>
    <p:extLst>
      <p:ext uri="{BB962C8B-B14F-4D97-AF65-F5344CB8AC3E}">
        <p14:creationId xmlns:p14="http://schemas.microsoft.com/office/powerpoint/2010/main" val="1814348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2"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0" y="10439400"/>
            <a:ext cx="19392902"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2"/>
            <a:ext cx="19400520"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2"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31117F2-66DF-A64E-AC43-54440688D2B9}" type="datetimeFigureOut">
              <a:rPr lang="en-US" smtClean="0"/>
              <a:t>6/6/19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F361290-F72B-4847-B64D-84A38CBD063A}" type="slidenum">
              <a:rPr lang="en-US" smtClean="0"/>
              <a:t>‹#›</a:t>
            </a:fld>
            <a:endParaRPr lang="en-US"/>
          </a:p>
        </p:txBody>
      </p:sp>
    </p:spTree>
    <p:extLst>
      <p:ext uri="{BB962C8B-B14F-4D97-AF65-F5344CB8AC3E}">
        <p14:creationId xmlns:p14="http://schemas.microsoft.com/office/powerpoint/2010/main" val="786396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31117F2-66DF-A64E-AC43-54440688D2B9}" type="datetimeFigureOut">
              <a:rPr lang="en-US" smtClean="0"/>
              <a:t>6/6/19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F361290-F72B-4847-B64D-84A38CBD063A}" type="slidenum">
              <a:rPr lang="en-US" smtClean="0"/>
              <a:t>‹#›</a:t>
            </a:fld>
            <a:endParaRPr lang="en-US"/>
          </a:p>
        </p:txBody>
      </p:sp>
    </p:spTree>
    <p:extLst>
      <p:ext uri="{BB962C8B-B14F-4D97-AF65-F5344CB8AC3E}">
        <p14:creationId xmlns:p14="http://schemas.microsoft.com/office/powerpoint/2010/main" val="29198544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1117F2-66DF-A64E-AC43-54440688D2B9}" type="datetimeFigureOut">
              <a:rPr lang="en-US" smtClean="0"/>
              <a:t>6/6/19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F361290-F72B-4847-B64D-84A38CBD063A}" type="slidenum">
              <a:rPr lang="en-US" smtClean="0"/>
              <a:t>‹#›</a:t>
            </a:fld>
            <a:endParaRPr lang="en-US"/>
          </a:p>
        </p:txBody>
      </p:sp>
    </p:spTree>
    <p:extLst>
      <p:ext uri="{BB962C8B-B14F-4D97-AF65-F5344CB8AC3E}">
        <p14:creationId xmlns:p14="http://schemas.microsoft.com/office/powerpoint/2010/main" val="2086994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331117F2-66DF-A64E-AC43-54440688D2B9}" type="datetimeFigureOut">
              <a:rPr lang="en-US" smtClean="0"/>
              <a:t>6/6/19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F361290-F72B-4847-B64D-84A38CBD063A}" type="slidenum">
              <a:rPr lang="en-US" smtClean="0"/>
              <a:t>‹#›</a:t>
            </a:fld>
            <a:endParaRPr lang="en-US"/>
          </a:p>
        </p:txBody>
      </p:sp>
    </p:spTree>
    <p:extLst>
      <p:ext uri="{BB962C8B-B14F-4D97-AF65-F5344CB8AC3E}">
        <p14:creationId xmlns:p14="http://schemas.microsoft.com/office/powerpoint/2010/main" val="73270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p:spPr>
        <p:txBody>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331117F2-66DF-A64E-AC43-54440688D2B9}" type="datetimeFigureOut">
              <a:rPr lang="en-US" smtClean="0"/>
              <a:t>6/6/19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F361290-F72B-4847-B64D-84A38CBD063A}" type="slidenum">
              <a:rPr lang="en-US" smtClean="0"/>
              <a:t>‹#›</a:t>
            </a:fld>
            <a:endParaRPr lang="en-US"/>
          </a:p>
        </p:txBody>
      </p:sp>
    </p:spTree>
    <p:extLst>
      <p:ext uri="{BB962C8B-B14F-4D97-AF65-F5344CB8AC3E}">
        <p14:creationId xmlns:p14="http://schemas.microsoft.com/office/powerpoint/2010/main" val="106884094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438912" tIns="219456" rIns="438912" bIns="219456" rtlCol="0" anchor="ctr">
            <a:normAutofit/>
          </a:bodyPr>
          <a:lstStyle/>
          <a:p>
            <a:r>
              <a:rPr lang="en-US"/>
              <a:t>Click to edit Master title style</a:t>
            </a:r>
          </a:p>
        </p:txBody>
      </p:sp>
      <p:sp>
        <p:nvSpPr>
          <p:cNvPr id="3" name="Text Placeholder 2"/>
          <p:cNvSpPr>
            <a:spLocks noGrp="1"/>
          </p:cNvSpPr>
          <p:nvPr>
            <p:ph type="body" idx="1"/>
          </p:nvPr>
        </p:nvSpPr>
        <p:spPr>
          <a:xfrm>
            <a:off x="2194560" y="7680963"/>
            <a:ext cx="39502080" cy="21724622"/>
          </a:xfrm>
          <a:prstGeom prst="rect">
            <a:avLst/>
          </a:prstGeom>
        </p:spPr>
        <p:txBody>
          <a:bodyPr vert="horz" lIns="438912" tIns="219456" rIns="438912" bIns="21945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912" tIns="219456" rIns="438912" bIns="219456" rtlCol="0" anchor="ctr"/>
          <a:lstStyle>
            <a:lvl1pPr algn="l">
              <a:defRPr sz="5800">
                <a:solidFill>
                  <a:schemeClr val="tx1">
                    <a:tint val="75000"/>
                  </a:schemeClr>
                </a:solidFill>
              </a:defRPr>
            </a:lvl1pPr>
          </a:lstStyle>
          <a:p>
            <a:fld id="{331117F2-66DF-A64E-AC43-54440688D2B9}" type="datetimeFigureOut">
              <a:rPr lang="en-US" smtClean="0"/>
              <a:t>6/6/19</a:t>
            </a:fld>
            <a:endParaRPr lang="en-US"/>
          </a:p>
        </p:txBody>
      </p:sp>
      <p:sp>
        <p:nvSpPr>
          <p:cNvPr id="5" name="Footer Placeholder 4"/>
          <p:cNvSpPr>
            <a:spLocks noGrp="1"/>
          </p:cNvSpPr>
          <p:nvPr>
            <p:ph type="ftr" sz="quarter" idx="3"/>
          </p:nvPr>
        </p:nvSpPr>
        <p:spPr>
          <a:xfrm>
            <a:off x="14996160" y="30510482"/>
            <a:ext cx="13898880" cy="1752600"/>
          </a:xfrm>
          <a:prstGeom prst="rect">
            <a:avLst/>
          </a:prstGeom>
        </p:spPr>
        <p:txBody>
          <a:bodyPr vert="horz" lIns="438912" tIns="219456" rIns="438912" bIns="219456"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2"/>
            <a:ext cx="10241280" cy="1752600"/>
          </a:xfrm>
          <a:prstGeom prst="rect">
            <a:avLst/>
          </a:prstGeom>
        </p:spPr>
        <p:txBody>
          <a:bodyPr vert="horz" lIns="438912" tIns="219456" rIns="438912" bIns="219456" rtlCol="0" anchor="ctr"/>
          <a:lstStyle>
            <a:lvl1pPr algn="r">
              <a:defRPr sz="5800">
                <a:solidFill>
                  <a:schemeClr val="tx1">
                    <a:tint val="75000"/>
                  </a:schemeClr>
                </a:solidFill>
              </a:defRPr>
            </a:lvl1pPr>
          </a:lstStyle>
          <a:p>
            <a:fld id="{EF361290-F72B-4847-B64D-84A38CBD063A}" type="slidenum">
              <a:rPr lang="en-US" smtClean="0"/>
              <a:t>‹#›</a:t>
            </a:fld>
            <a:endParaRPr lang="en-US"/>
          </a:p>
        </p:txBody>
      </p:sp>
    </p:spTree>
    <p:extLst>
      <p:ext uri="{BB962C8B-B14F-4D97-AF65-F5344CB8AC3E}">
        <p14:creationId xmlns:p14="http://schemas.microsoft.com/office/powerpoint/2010/main" val="21883490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456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2194560" rtl="0" eaLnBrk="1" latinLnBrk="0" hangingPunct="1">
        <a:spcBef>
          <a:spcPct val="20000"/>
        </a:spcBef>
        <a:buFont typeface="Arial"/>
        <a:buChar char="•"/>
        <a:defRPr sz="15400" kern="1200">
          <a:solidFill>
            <a:schemeClr val="tx1"/>
          </a:solidFill>
          <a:latin typeface="+mn-lt"/>
          <a:ea typeface="+mn-ea"/>
          <a:cs typeface="+mn-cs"/>
        </a:defRPr>
      </a:lvl1pPr>
      <a:lvl2pPr marL="3566160" indent="-1371600" algn="l" defTabSz="2194560" rtl="0" eaLnBrk="1" latinLnBrk="0" hangingPunct="1">
        <a:spcBef>
          <a:spcPct val="20000"/>
        </a:spcBef>
        <a:buFont typeface="Arial"/>
        <a:buChar char="–"/>
        <a:defRPr sz="13400" kern="1200">
          <a:solidFill>
            <a:schemeClr val="tx1"/>
          </a:solidFill>
          <a:latin typeface="+mn-lt"/>
          <a:ea typeface="+mn-ea"/>
          <a:cs typeface="+mn-cs"/>
        </a:defRPr>
      </a:lvl2pPr>
      <a:lvl3pPr marL="5486400" indent="-1097280" algn="l" defTabSz="2194560" rtl="0" eaLnBrk="1" latinLnBrk="0" hangingPunct="1">
        <a:spcBef>
          <a:spcPct val="20000"/>
        </a:spcBef>
        <a:buFont typeface="Arial"/>
        <a:buChar char="•"/>
        <a:defRPr sz="11500" kern="1200">
          <a:solidFill>
            <a:schemeClr val="tx1"/>
          </a:solidFill>
          <a:latin typeface="+mn-lt"/>
          <a:ea typeface="+mn-ea"/>
          <a:cs typeface="+mn-cs"/>
        </a:defRPr>
      </a:lvl3pPr>
      <a:lvl4pPr marL="7680960" indent="-1097280" algn="l" defTabSz="2194560" rtl="0" eaLnBrk="1" latinLnBrk="0" hangingPunct="1">
        <a:spcBef>
          <a:spcPct val="20000"/>
        </a:spcBef>
        <a:buFont typeface="Arial"/>
        <a:buChar char="–"/>
        <a:defRPr sz="9600" kern="1200">
          <a:solidFill>
            <a:schemeClr val="tx1"/>
          </a:solidFill>
          <a:latin typeface="+mn-lt"/>
          <a:ea typeface="+mn-ea"/>
          <a:cs typeface="+mn-cs"/>
        </a:defRPr>
      </a:lvl4pPr>
      <a:lvl5pPr marL="9875520" indent="-1097280" algn="l" defTabSz="2194560" rtl="0" eaLnBrk="1" latinLnBrk="0" hangingPunct="1">
        <a:spcBef>
          <a:spcPct val="20000"/>
        </a:spcBef>
        <a:buFont typeface="Arial"/>
        <a:buChar char="»"/>
        <a:defRPr sz="9600" kern="1200">
          <a:solidFill>
            <a:schemeClr val="tx1"/>
          </a:solidFill>
          <a:latin typeface="+mn-lt"/>
          <a:ea typeface="+mn-ea"/>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7.png"/><Relationship Id="rId20" Type="http://schemas.openxmlformats.org/officeDocument/2006/relationships/image" Target="../media/image15.png"/><Relationship Id="rId10" Type="http://schemas.openxmlformats.org/officeDocument/2006/relationships/image" Target="../media/image8.jpeg"/><Relationship Id="rId11" Type="http://schemas.microsoft.com/office/2007/relationships/hdphoto" Target="../media/hdphoto1.wdp"/><Relationship Id="rId12" Type="http://schemas.openxmlformats.org/officeDocument/2006/relationships/image" Target="../media/image9.emf"/><Relationship Id="rId13" Type="http://schemas.openxmlformats.org/officeDocument/2006/relationships/image" Target="../media/image10.emf"/><Relationship Id="rId14" Type="http://schemas.openxmlformats.org/officeDocument/2006/relationships/image" Target="../media/image11.png"/><Relationship Id="rId15" Type="http://schemas.openxmlformats.org/officeDocument/2006/relationships/image" Target="../media/image12.png"/><Relationship Id="rId16" Type="http://schemas.openxmlformats.org/officeDocument/2006/relationships/package" Target="../embeddings/Microsoft_Word_Document1.docx"/><Relationship Id="rId17" Type="http://schemas.openxmlformats.org/officeDocument/2006/relationships/image" Target="../media/image1.emf"/><Relationship Id="rId18" Type="http://schemas.openxmlformats.org/officeDocument/2006/relationships/image" Target="../media/image13.png"/><Relationship Id="rId19" Type="http://schemas.openxmlformats.org/officeDocument/2006/relationships/image" Target="../media/image14.emf"/><Relationship Id="rId1" Type="http://schemas.openxmlformats.org/officeDocument/2006/relationships/vmlDrawing" Target="../drawings/vmlDrawing1.vml"/><Relationship Id="rId2" Type="http://schemas.openxmlformats.org/officeDocument/2006/relationships/slideLayout" Target="../slideLayouts/slideLayout2.xml"/><Relationship Id="rId3" Type="http://schemas.openxmlformats.org/officeDocument/2006/relationships/notesSlide" Target="../notesSlides/notesSlide1.xml"/><Relationship Id="rId4" Type="http://schemas.openxmlformats.org/officeDocument/2006/relationships/image" Target="../media/image2.png"/><Relationship Id="rId5" Type="http://schemas.openxmlformats.org/officeDocument/2006/relationships/image" Target="../media/image3.emf"/><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Rectangle 122"/>
          <p:cNvSpPr/>
          <p:nvPr/>
        </p:nvSpPr>
        <p:spPr>
          <a:xfrm>
            <a:off x="-38101" y="0"/>
            <a:ext cx="11347657" cy="31775615"/>
          </a:xfrm>
          <a:prstGeom prst="rect">
            <a:avLst/>
          </a:prstGeom>
          <a:solidFill>
            <a:schemeClr val="tx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6" name="Rectangle 115"/>
          <p:cNvSpPr/>
          <p:nvPr/>
        </p:nvSpPr>
        <p:spPr>
          <a:xfrm>
            <a:off x="27897306" y="4297362"/>
            <a:ext cx="15993894" cy="28315795"/>
          </a:xfrm>
          <a:prstGeom prst="rect">
            <a:avLst/>
          </a:prstGeom>
          <a:solidFill>
            <a:schemeClr val="tx2">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0" name="Rectangle 69"/>
          <p:cNvSpPr/>
          <p:nvPr/>
        </p:nvSpPr>
        <p:spPr>
          <a:xfrm>
            <a:off x="11309555" y="19199866"/>
            <a:ext cx="18377383" cy="13185662"/>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Rectangle 67"/>
          <p:cNvSpPr/>
          <p:nvPr/>
        </p:nvSpPr>
        <p:spPr>
          <a:xfrm>
            <a:off x="11309555" y="4297362"/>
            <a:ext cx="19063414" cy="28460183"/>
          </a:xfrm>
          <a:prstGeom prst="rect">
            <a:avLst/>
          </a:prstGeom>
          <a:solidFill>
            <a:schemeClr val="tx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1" name="Text Box 8"/>
          <p:cNvSpPr txBox="1">
            <a:spLocks noChangeArrowheads="1"/>
          </p:cNvSpPr>
          <p:nvPr/>
        </p:nvSpPr>
        <p:spPr bwMode="auto">
          <a:xfrm>
            <a:off x="431538" y="18621193"/>
            <a:ext cx="10842591" cy="6811603"/>
          </a:xfrm>
          <a:prstGeom prst="rect">
            <a:avLst/>
          </a:prstGeom>
          <a:solidFill>
            <a:srgbClr val="FFFFFF"/>
          </a:solidFill>
          <a:ln w="9525" cmpd="sng">
            <a:solidFill>
              <a:srgbClr val="1F497D"/>
            </a:solidFill>
            <a:round/>
            <a:headEnd/>
            <a:tailEnd/>
          </a:ln>
          <a:effectLst/>
          <a:extLst/>
        </p:spPr>
        <p:txBody>
          <a:bodyPr lIns="90000" tIns="76752" rIns="90000" bIns="45000"/>
          <a:lstStyle>
            <a:lvl1pPr marL="73025">
              <a:lnSpc>
                <a:spcPct val="93000"/>
              </a:lnSpc>
              <a:spcAft>
                <a:spcPts val="8213"/>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8600">
                <a:solidFill>
                  <a:srgbClr val="000000"/>
                </a:solidFill>
                <a:latin typeface="Arial" panose="020B0604020202020204" pitchFamily="34" charset="0"/>
                <a:ea typeface="Microsoft YaHei" panose="020B0503020204020204" pitchFamily="34" charset="-122"/>
              </a:defRPr>
            </a:lvl1pPr>
            <a:lvl2pPr>
              <a:lnSpc>
                <a:spcPct val="93000"/>
              </a:lnSpc>
              <a:spcAft>
                <a:spcPts val="6588"/>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6300">
                <a:solidFill>
                  <a:srgbClr val="000000"/>
                </a:solidFill>
                <a:latin typeface="Arial" panose="020B0604020202020204" pitchFamily="34" charset="0"/>
                <a:ea typeface="Microsoft YaHei" panose="020B0503020204020204" pitchFamily="34" charset="-122"/>
              </a:defRPr>
            </a:lvl2pPr>
            <a:lvl3pPr>
              <a:lnSpc>
                <a:spcPct val="93000"/>
              </a:lnSpc>
              <a:spcAft>
                <a:spcPts val="4938"/>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3900">
                <a:solidFill>
                  <a:srgbClr val="000000"/>
                </a:solidFill>
                <a:latin typeface="Arial" panose="020B0604020202020204" pitchFamily="34" charset="0"/>
                <a:ea typeface="Microsoft YaHei" panose="020B0503020204020204" pitchFamily="34" charset="-122"/>
              </a:defRPr>
            </a:lvl3pPr>
            <a:lvl4pPr>
              <a:lnSpc>
                <a:spcPct val="93000"/>
              </a:lnSpc>
              <a:spcAft>
                <a:spcPts val="330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4pPr>
            <a:lvl5pPr>
              <a:lnSpc>
                <a:spcPct val="93000"/>
              </a:lnSpc>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5pPr>
            <a:lvl6pPr marL="25146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6pPr>
            <a:lvl7pPr marL="29718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7pPr>
            <a:lvl8pPr marL="34290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8pPr>
            <a:lvl9pPr marL="38862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9pPr>
          </a:lstStyle>
          <a:p>
            <a:pPr eaLnBrk="1">
              <a:spcBef>
                <a:spcPts val="288"/>
              </a:spcBef>
              <a:spcAft>
                <a:spcPts val="288"/>
              </a:spcAft>
            </a:pPr>
            <a:endParaRPr lang="en-US" altLang="en-US" sz="3600" b="1" dirty="0">
              <a:solidFill>
                <a:srgbClr val="004586"/>
              </a:solidFill>
            </a:endParaRPr>
          </a:p>
        </p:txBody>
      </p:sp>
      <p:sp>
        <p:nvSpPr>
          <p:cNvPr id="8" name="Rectangle 7"/>
          <p:cNvSpPr/>
          <p:nvPr/>
        </p:nvSpPr>
        <p:spPr>
          <a:xfrm>
            <a:off x="147052" y="0"/>
            <a:ext cx="43744148" cy="4418748"/>
          </a:xfrm>
          <a:prstGeom prst="rect">
            <a:avLst/>
          </a:prstGeom>
          <a:solidFill>
            <a:schemeClr val="tx2">
              <a:lumMod val="20000"/>
              <a:lumOff val="8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xtBox 6"/>
          <p:cNvSpPr txBox="1"/>
          <p:nvPr/>
        </p:nvSpPr>
        <p:spPr>
          <a:xfrm>
            <a:off x="6851649" y="293152"/>
            <a:ext cx="28313032" cy="4047262"/>
          </a:xfrm>
          <a:prstGeom prst="rect">
            <a:avLst/>
          </a:prstGeom>
          <a:solidFill>
            <a:srgbClr val="C6D9F1"/>
          </a:solidFill>
          <a:ln>
            <a:noFill/>
          </a:ln>
        </p:spPr>
        <p:txBody>
          <a:bodyPr wrap="square" rtlCol="0">
            <a:spAutoFit/>
          </a:bodyPr>
          <a:lstStyle/>
          <a:p>
            <a:pPr algn="ctr"/>
            <a:r>
              <a:rPr lang="en-US" sz="6600" b="1" dirty="0" smtClean="0">
                <a:solidFill>
                  <a:srgbClr val="1F497D"/>
                </a:solidFill>
                <a:latin typeface="Quadon Medium"/>
                <a:cs typeface="Quadon Medium"/>
              </a:rPr>
              <a:t>Unraveling the Role of Microbial Dark Matter in</a:t>
            </a:r>
          </a:p>
          <a:p>
            <a:pPr algn="ctr"/>
            <a:r>
              <a:rPr lang="en-US" sz="6600" b="1" dirty="0" smtClean="0">
                <a:solidFill>
                  <a:srgbClr val="1F497D"/>
                </a:solidFill>
                <a:latin typeface="Quadon Medium"/>
                <a:cs typeface="Quadon Medium"/>
              </a:rPr>
              <a:t> Extreme Environmental Networks	</a:t>
            </a:r>
            <a:endParaRPr lang="en-US" sz="6600" b="1" dirty="0">
              <a:solidFill>
                <a:srgbClr val="1F497D"/>
              </a:solidFill>
              <a:latin typeface="Quadon Medium"/>
              <a:cs typeface="Quadon Medium"/>
            </a:endParaRPr>
          </a:p>
          <a:p>
            <a:pPr algn="ctr"/>
            <a:r>
              <a:rPr lang="en-US" sz="700" dirty="0">
                <a:solidFill>
                  <a:srgbClr val="1F497D"/>
                </a:solidFill>
                <a:latin typeface="Quadon Medium"/>
                <a:cs typeface="Quadon Medium"/>
              </a:rPr>
              <a:t> </a:t>
            </a:r>
            <a:endParaRPr lang="en-US" sz="600" dirty="0">
              <a:solidFill>
                <a:srgbClr val="1F497D"/>
              </a:solidFill>
              <a:latin typeface="Quadon Medium"/>
              <a:cs typeface="Quadon Medium"/>
            </a:endParaRPr>
          </a:p>
          <a:p>
            <a:pPr algn="ctr"/>
            <a:r>
              <a:rPr lang="en-US" sz="4200" b="1" u="sng" dirty="0" smtClean="0">
                <a:solidFill>
                  <a:srgbClr val="1F497D"/>
                </a:solidFill>
                <a:latin typeface="Quadon Medium"/>
                <a:cs typeface="Quadon Medium"/>
              </a:rPr>
              <a:t>Tatyana Zamkovaya</a:t>
            </a:r>
            <a:r>
              <a:rPr lang="en-US" sz="4200" b="1" u="sng" baseline="30000" dirty="0" smtClean="0">
                <a:solidFill>
                  <a:srgbClr val="1F497D"/>
                </a:solidFill>
                <a:latin typeface="Quadon Medium"/>
                <a:cs typeface="Quadon Medium"/>
              </a:rPr>
              <a:t>1</a:t>
            </a:r>
            <a:r>
              <a:rPr lang="en-US" sz="4200" b="1" u="sng" dirty="0" smtClean="0">
                <a:solidFill>
                  <a:srgbClr val="1F497D"/>
                </a:solidFill>
                <a:latin typeface="Quadon Medium"/>
                <a:cs typeface="Quadon Medium"/>
              </a:rPr>
              <a:t> </a:t>
            </a:r>
            <a:r>
              <a:rPr lang="en-US" sz="4200" b="1" dirty="0" smtClean="0">
                <a:solidFill>
                  <a:srgbClr val="1F497D"/>
                </a:solidFill>
                <a:latin typeface="Quadon Medium"/>
                <a:cs typeface="Quadon Medium"/>
              </a:rPr>
              <a:t>and  Ana Conesa</a:t>
            </a:r>
            <a:r>
              <a:rPr lang="en-US" sz="4200" b="1" baseline="30000" dirty="0" smtClean="0">
                <a:solidFill>
                  <a:srgbClr val="1F497D"/>
                </a:solidFill>
                <a:latin typeface="Quadon Medium"/>
                <a:cs typeface="Quadon Medium"/>
              </a:rPr>
              <a:t>2</a:t>
            </a:r>
            <a:endParaRPr lang="en-US" sz="4200" b="1" baseline="30000" dirty="0">
              <a:solidFill>
                <a:srgbClr val="1F497D"/>
              </a:solidFill>
              <a:latin typeface="Quadon Medium"/>
              <a:cs typeface="Quadon Medium"/>
            </a:endParaRPr>
          </a:p>
          <a:p>
            <a:pPr marL="742950" indent="-742950" algn="ctr">
              <a:buAutoNum type="arabicPeriod"/>
            </a:pPr>
            <a:r>
              <a:rPr lang="en-US" sz="3800" dirty="0" smtClean="0">
                <a:solidFill>
                  <a:srgbClr val="1F497D"/>
                </a:solidFill>
                <a:latin typeface="Quadon Medium"/>
                <a:cs typeface="Quadon Medium"/>
              </a:rPr>
              <a:t>Department of Microbiology and Cell Science, University of Florida</a:t>
            </a:r>
          </a:p>
          <a:p>
            <a:pPr marL="742950" indent="-742950" algn="ctr">
              <a:buAutoNum type="arabicPeriod"/>
            </a:pPr>
            <a:r>
              <a:rPr lang="en-US" sz="3800" dirty="0" smtClean="0">
                <a:solidFill>
                  <a:srgbClr val="1F497D"/>
                </a:solidFill>
                <a:latin typeface="Quadon Medium"/>
                <a:cs typeface="Quadon Medium"/>
              </a:rPr>
              <a:t>Genetics Institute, University of Florida</a:t>
            </a:r>
            <a:endParaRPr lang="en-US" sz="3800" dirty="0">
              <a:solidFill>
                <a:srgbClr val="1F497D"/>
              </a:solidFill>
              <a:latin typeface="Quadon Medium"/>
              <a:cs typeface="Quadon Medium"/>
            </a:endParaRPr>
          </a:p>
        </p:txBody>
      </p:sp>
      <p:cxnSp>
        <p:nvCxnSpPr>
          <p:cNvPr id="10" name="Straight Connector 9"/>
          <p:cNvCxnSpPr>
            <a:cxnSpLocks/>
          </p:cNvCxnSpPr>
          <p:nvPr/>
        </p:nvCxnSpPr>
        <p:spPr>
          <a:xfrm>
            <a:off x="7772400" y="529129"/>
            <a:ext cx="0" cy="2433990"/>
          </a:xfrm>
          <a:prstGeom prst="line">
            <a:avLst/>
          </a:prstGeom>
          <a:ln w="50800">
            <a:solidFill>
              <a:schemeClr val="bg1"/>
            </a:solidFill>
          </a:ln>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38100" y="32827684"/>
            <a:ext cx="43760710" cy="125694"/>
          </a:xfrm>
          <a:prstGeom prst="rect">
            <a:avLst/>
          </a:prstGeom>
          <a:solidFill>
            <a:srgbClr val="1F497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 Box 10"/>
          <p:cNvSpPr txBox="1">
            <a:spLocks noChangeArrowheads="1"/>
          </p:cNvSpPr>
          <p:nvPr/>
        </p:nvSpPr>
        <p:spPr bwMode="auto">
          <a:xfrm>
            <a:off x="28542232" y="24925029"/>
            <a:ext cx="15160220" cy="7986973"/>
          </a:xfrm>
          <a:prstGeom prst="rect">
            <a:avLst/>
          </a:prstGeom>
          <a:solidFill>
            <a:schemeClr val="bg1"/>
          </a:solidFill>
          <a:ln w="57277">
            <a:solidFill>
              <a:srgbClr val="004586"/>
            </a:solidFill>
          </a:ln>
          <a:effectLst/>
          <a:extLst/>
        </p:spPr>
        <p:txBody>
          <a:bodyPr lIns="90000" tIns="76752" rIns="365760" bIns="45000"/>
          <a:lstStyle>
            <a:lvl1pPr marL="288925" indent="-21590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9pPr>
          </a:lstStyle>
          <a:p>
            <a:pPr marL="73025" indent="0" algn="just" eaLnBrk="1">
              <a:lnSpc>
                <a:spcPct val="93000"/>
              </a:lnSpc>
              <a:spcBef>
                <a:spcPts val="288"/>
              </a:spcBef>
              <a:spcAft>
                <a:spcPts val="288"/>
              </a:spcAft>
              <a:buClr>
                <a:srgbClr val="000000"/>
              </a:buClr>
              <a:buSzPct val="100000"/>
              <a:buFont typeface="Times New Roman" panose="02020603050405020304" pitchFamily="18" charset="0"/>
              <a:buNone/>
              <a:defRPr/>
            </a:pPr>
            <a:endParaRPr lang="en-US" altLang="en-US" sz="3600" b="1" dirty="0">
              <a:solidFill>
                <a:srgbClr val="004586"/>
              </a:solidFill>
            </a:endParaRPr>
          </a:p>
        </p:txBody>
      </p:sp>
      <p:sp>
        <p:nvSpPr>
          <p:cNvPr id="22" name="Text Box 10"/>
          <p:cNvSpPr txBox="1">
            <a:spLocks noChangeArrowheads="1"/>
          </p:cNvSpPr>
          <p:nvPr/>
        </p:nvSpPr>
        <p:spPr bwMode="auto">
          <a:xfrm>
            <a:off x="147052" y="4487609"/>
            <a:ext cx="11162503" cy="10075027"/>
          </a:xfrm>
          <a:prstGeom prst="rect">
            <a:avLst/>
          </a:prstGeom>
          <a:solidFill>
            <a:schemeClr val="tx2">
              <a:lumMod val="20000"/>
              <a:lumOff val="80000"/>
            </a:schemeClr>
          </a:solidFill>
          <a:ln w="57240" cap="flat">
            <a:noFill/>
            <a:round/>
            <a:headEnd/>
            <a:tailEnd/>
          </a:ln>
          <a:effectLst/>
          <a:extLst/>
        </p:spPr>
        <p:txBody>
          <a:bodyPr lIns="90000" tIns="76752" rIns="365760" bIns="45000"/>
          <a:lstStyle>
            <a:lvl1pPr marL="288925" indent="-21590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9pPr>
          </a:lstStyle>
          <a:p>
            <a:pPr marL="73025" indent="0" algn="just" eaLnBrk="1">
              <a:lnSpc>
                <a:spcPct val="93000"/>
              </a:lnSpc>
              <a:spcBef>
                <a:spcPts val="288"/>
              </a:spcBef>
              <a:spcAft>
                <a:spcPts val="288"/>
              </a:spcAft>
              <a:buClr>
                <a:srgbClr val="000000"/>
              </a:buClr>
              <a:buSzPct val="100000"/>
              <a:buFont typeface="Times New Roman" panose="02020603050405020304" pitchFamily="18" charset="0"/>
              <a:buNone/>
              <a:defRPr/>
            </a:pPr>
            <a:endParaRPr lang="en-US" altLang="en-US" sz="3600" b="1" dirty="0">
              <a:solidFill>
                <a:srgbClr val="004586"/>
              </a:solidFill>
              <a:cs typeface="Arial" panose="020B0604020202020204" pitchFamily="34" charset="0"/>
            </a:endParaRPr>
          </a:p>
          <a:p>
            <a:pPr algn="just">
              <a:lnSpc>
                <a:spcPct val="95000"/>
              </a:lnSpc>
              <a:spcBef>
                <a:spcPts val="288"/>
              </a:spcBef>
              <a:spcAft>
                <a:spcPts val="600"/>
              </a:spcAft>
              <a:buClr>
                <a:srgbClr val="000000"/>
              </a:buClr>
              <a:buSzPct val="45000"/>
              <a:buFont typeface="Wingdings" panose="05000000000000000000" pitchFamily="2" charset="2"/>
              <a:buChar char=""/>
              <a:defRPr/>
            </a:pPr>
            <a:endParaRPr lang="en-US" altLang="en-US" sz="2220" dirty="0">
              <a:cs typeface="Arial" panose="020B0604020202020204" pitchFamily="34" charset="0"/>
            </a:endParaRPr>
          </a:p>
        </p:txBody>
      </p:sp>
      <p:sp>
        <p:nvSpPr>
          <p:cNvPr id="2" name="TextBox 1"/>
          <p:cNvSpPr txBox="1"/>
          <p:nvPr/>
        </p:nvSpPr>
        <p:spPr>
          <a:xfrm>
            <a:off x="731155" y="801277"/>
            <a:ext cx="6416615" cy="1323439"/>
          </a:xfrm>
          <a:prstGeom prst="rect">
            <a:avLst/>
          </a:prstGeom>
          <a:noFill/>
        </p:spPr>
        <p:txBody>
          <a:bodyPr wrap="square" rtlCol="0">
            <a:spAutoFit/>
          </a:bodyPr>
          <a:lstStyle/>
          <a:p>
            <a:r>
              <a:rPr lang="en-US" sz="4000" b="1" dirty="0" smtClean="0">
                <a:solidFill>
                  <a:srgbClr val="1F497D"/>
                </a:solidFill>
              </a:rPr>
              <a:t>EEB-503</a:t>
            </a:r>
          </a:p>
          <a:p>
            <a:r>
              <a:rPr lang="en-US" sz="4000" b="1" dirty="0" smtClean="0">
                <a:solidFill>
                  <a:srgbClr val="1F497D"/>
                </a:solidFill>
              </a:rPr>
              <a:t>06/23/19</a:t>
            </a:r>
            <a:endParaRPr lang="en-US" sz="4000" b="1" dirty="0">
              <a:solidFill>
                <a:srgbClr val="1F497D"/>
              </a:solidFill>
            </a:endParaRPr>
          </a:p>
        </p:txBody>
      </p:sp>
      <p:pic>
        <p:nvPicPr>
          <p:cNvPr id="24" name="Picture 23" descr="ufifaslogo.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1759" y="470038"/>
            <a:ext cx="7730727" cy="3322857"/>
          </a:xfrm>
          <a:prstGeom prst="rect">
            <a:avLst/>
          </a:prstGeom>
          <a:ln>
            <a:solidFill>
              <a:srgbClr val="1F497D"/>
            </a:solidFill>
          </a:ln>
        </p:spPr>
      </p:pic>
      <p:sp>
        <p:nvSpPr>
          <p:cNvPr id="3" name="TextBox 2"/>
          <p:cNvSpPr txBox="1"/>
          <p:nvPr/>
        </p:nvSpPr>
        <p:spPr>
          <a:xfrm>
            <a:off x="38119277" y="1001794"/>
            <a:ext cx="5636200" cy="2031325"/>
          </a:xfrm>
          <a:prstGeom prst="rect">
            <a:avLst/>
          </a:prstGeom>
          <a:solidFill>
            <a:schemeClr val="tx2">
              <a:lumMod val="20000"/>
              <a:lumOff val="80000"/>
            </a:schemeClr>
          </a:solidFill>
          <a:ln>
            <a:noFill/>
          </a:ln>
        </p:spPr>
        <p:txBody>
          <a:bodyPr wrap="square" rtlCol="0">
            <a:spAutoFit/>
          </a:bodyPr>
          <a:lstStyle/>
          <a:p>
            <a:pPr algn="ctr"/>
            <a:r>
              <a:rPr lang="en-US" sz="4200" b="1" dirty="0" smtClean="0">
                <a:solidFill>
                  <a:srgbClr val="1F497D"/>
                </a:solidFill>
              </a:rPr>
              <a:t>University of Florida</a:t>
            </a:r>
          </a:p>
          <a:p>
            <a:pPr algn="ctr"/>
            <a:r>
              <a:rPr lang="en-US" sz="4200" b="1" dirty="0" smtClean="0">
                <a:solidFill>
                  <a:srgbClr val="1F497D"/>
                </a:solidFill>
              </a:rPr>
              <a:t>727-348-9482</a:t>
            </a:r>
          </a:p>
          <a:p>
            <a:pPr algn="ctr"/>
            <a:r>
              <a:rPr lang="en-US" sz="4200" b="1" dirty="0" err="1" smtClean="0">
                <a:solidFill>
                  <a:srgbClr val="1F497D"/>
                </a:solidFill>
              </a:rPr>
              <a:t>tatyanaz@ufl.edu</a:t>
            </a:r>
            <a:endParaRPr lang="en-US" sz="4200" b="1" dirty="0">
              <a:solidFill>
                <a:srgbClr val="1F497D"/>
              </a:solidFill>
            </a:endParaRPr>
          </a:p>
        </p:txBody>
      </p:sp>
      <p:sp>
        <p:nvSpPr>
          <p:cNvPr id="12" name="TextBox 11"/>
          <p:cNvSpPr txBox="1"/>
          <p:nvPr/>
        </p:nvSpPr>
        <p:spPr>
          <a:xfrm>
            <a:off x="431538" y="4407736"/>
            <a:ext cx="10878017" cy="861774"/>
          </a:xfrm>
          <a:prstGeom prst="rect">
            <a:avLst/>
          </a:prstGeom>
          <a:solidFill>
            <a:srgbClr val="F27577"/>
          </a:solidFill>
          <a:ln>
            <a:solidFill>
              <a:srgbClr val="1F497D"/>
            </a:solidFill>
          </a:ln>
        </p:spPr>
        <p:txBody>
          <a:bodyPr wrap="square" rtlCol="0">
            <a:spAutoFit/>
          </a:bodyPr>
          <a:lstStyle/>
          <a:p>
            <a:pPr algn="ctr"/>
            <a:r>
              <a:rPr lang="en-US" sz="5000" b="1" dirty="0" smtClean="0">
                <a:solidFill>
                  <a:srgbClr val="1F497D"/>
                </a:solidFill>
                <a:latin typeface="Arial"/>
                <a:cs typeface="Arial"/>
              </a:rPr>
              <a:t>Abstract</a:t>
            </a:r>
            <a:endParaRPr lang="en-US" sz="5000" b="1" dirty="0">
              <a:solidFill>
                <a:srgbClr val="1F497D"/>
              </a:solidFill>
              <a:latin typeface="Arial"/>
              <a:cs typeface="Arial"/>
            </a:endParaRPr>
          </a:p>
        </p:txBody>
      </p:sp>
      <p:sp>
        <p:nvSpPr>
          <p:cNvPr id="13" name="Rectangle 12"/>
          <p:cNvSpPr/>
          <p:nvPr/>
        </p:nvSpPr>
        <p:spPr>
          <a:xfrm>
            <a:off x="431538" y="5314299"/>
            <a:ext cx="10878017" cy="9571853"/>
          </a:xfrm>
          <a:prstGeom prst="rect">
            <a:avLst/>
          </a:prstGeom>
          <a:solidFill>
            <a:schemeClr val="bg1"/>
          </a:solidFill>
          <a:ln>
            <a:solidFill>
              <a:schemeClr val="tx2"/>
            </a:solidFill>
          </a:ln>
        </p:spPr>
        <p:txBody>
          <a:bodyPr wrap="square">
            <a:spAutoFit/>
          </a:bodyPr>
          <a:lstStyle/>
          <a:p>
            <a:r>
              <a:rPr lang="en-US" sz="2200" dirty="0" smtClean="0">
                <a:latin typeface="Arial"/>
                <a:cs typeface="Arial"/>
              </a:rPr>
              <a:t>The </a:t>
            </a:r>
            <a:r>
              <a:rPr lang="en-US" sz="2200" dirty="0">
                <a:latin typeface="Arial"/>
                <a:cs typeface="Arial"/>
              </a:rPr>
              <a:t>majority of the microbes that make up Earth’s biodiversity are currently uncharacterized and cannot be grown using traditional cultivation techniques. These unknown microbes can now be unveiled by the use of metagenomics, a method of studying microbial samples directly from the environment. However, the role of these microbes, called Microbial Dark Matter, remains mysterious. Although we now know that Microbial Dark Matter are widely abundant across environments, we still do not know how relevant these unknown microbes are to their communities or the environment overall. </a:t>
            </a:r>
            <a:r>
              <a:rPr lang="en-US" sz="2200" dirty="0" smtClean="0">
                <a:latin typeface="Arial"/>
                <a:cs typeface="Arial"/>
              </a:rPr>
              <a:t>Our </a:t>
            </a:r>
            <a:r>
              <a:rPr lang="en-US" sz="2200" dirty="0">
                <a:latin typeface="Arial"/>
                <a:cs typeface="Arial"/>
              </a:rPr>
              <a:t>aim was to understand how Microbial Dark Matter impacts microbial community interactions within and across varying ecosystems. To do so, a combination of a bioinformatics pipeline and network theory was applied to a comprehensive dataset of four extreme aquatic environments (hot springs, hypersaline, deep sea, and arctic) created from publicly available studies. To analyze how microbial interactions and the microbial community itself change in response to Microbial Dark Matter, networks were constructed of each environment with and without unknown organisms at multiple taxonomic classification levels. Different network measures were used to quantify the importance of unknowns within each environment at each classification level. </a:t>
            </a:r>
            <a:r>
              <a:rPr lang="en-US" sz="2200" dirty="0" smtClean="0">
                <a:latin typeface="Arial"/>
                <a:cs typeface="Arial"/>
              </a:rPr>
              <a:t>The </a:t>
            </a:r>
            <a:r>
              <a:rPr lang="en-US" sz="2200" dirty="0">
                <a:latin typeface="Arial"/>
                <a:cs typeface="Arial"/>
              </a:rPr>
              <a:t>results of this strategy show that each environment differs in terms of the number of unknown microbes and the taxonomic diversity of neighboring microbes. We found that unknown microbes have a significant local role as hubs for all environments and significantly affect community composition for arctic, deep sea, and hypersaline environments. Unknown microbes act as important bridges between taxa within the arctic and deep sea environments. For arctic and hypersaline communities, unknowns play peripheral roles, interacting exclusively with each other, whereas for the deep sea community, unknowns play a significant central role. </a:t>
            </a:r>
            <a:r>
              <a:rPr lang="en-US" sz="2200" dirty="0" smtClean="0">
                <a:latin typeface="Arial"/>
                <a:cs typeface="Arial"/>
              </a:rPr>
              <a:t>Our </a:t>
            </a:r>
            <a:r>
              <a:rPr lang="en-US" sz="2200" dirty="0">
                <a:latin typeface="Arial"/>
                <a:cs typeface="Arial"/>
              </a:rPr>
              <a:t>study reveals the importance of Microbial Dark Matter in shaping environmental interactions and provides a framework for highlighting specific unknowns worthy of characterization.</a:t>
            </a:r>
          </a:p>
          <a:p>
            <a:r>
              <a:rPr lang="en-US" sz="2200" dirty="0">
                <a:latin typeface="Arial"/>
                <a:cs typeface="Arial"/>
              </a:rPr>
              <a:t> </a:t>
            </a:r>
          </a:p>
        </p:txBody>
      </p:sp>
      <p:sp>
        <p:nvSpPr>
          <p:cNvPr id="33" name="Rectangle 32"/>
          <p:cNvSpPr/>
          <p:nvPr/>
        </p:nvSpPr>
        <p:spPr>
          <a:xfrm>
            <a:off x="431538" y="16181096"/>
            <a:ext cx="10842591" cy="1145431"/>
          </a:xfrm>
          <a:prstGeom prst="rect">
            <a:avLst/>
          </a:prstGeom>
          <a:solidFill>
            <a:srgbClr val="FFFFFF"/>
          </a:solidFill>
          <a:ln>
            <a:solidFill>
              <a:srgbClr val="1F497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b="1" dirty="0" smtClean="0">
                <a:solidFill>
                  <a:schemeClr val="tx2"/>
                </a:solidFill>
                <a:latin typeface="Arial"/>
                <a:cs typeface="Arial"/>
              </a:rPr>
              <a:t>To establish a method to predict the ecological significance of Microbial Dark Matter (unknowns)</a:t>
            </a:r>
            <a:endParaRPr lang="en-US" sz="3000" b="1" dirty="0">
              <a:solidFill>
                <a:schemeClr val="tx2"/>
              </a:solidFill>
              <a:latin typeface="Arial"/>
              <a:cs typeface="Arial"/>
            </a:endParaRPr>
          </a:p>
        </p:txBody>
      </p:sp>
      <p:sp>
        <p:nvSpPr>
          <p:cNvPr id="16" name="TextBox 15"/>
          <p:cNvSpPr txBox="1"/>
          <p:nvPr/>
        </p:nvSpPr>
        <p:spPr>
          <a:xfrm>
            <a:off x="12010826" y="4397582"/>
            <a:ext cx="15783509" cy="861774"/>
          </a:xfrm>
          <a:prstGeom prst="rect">
            <a:avLst/>
          </a:prstGeom>
          <a:solidFill>
            <a:srgbClr val="F27577"/>
          </a:solidFill>
          <a:ln>
            <a:solidFill>
              <a:srgbClr val="000090"/>
            </a:solidFill>
          </a:ln>
        </p:spPr>
        <p:txBody>
          <a:bodyPr wrap="square" rtlCol="0">
            <a:spAutoFit/>
          </a:bodyPr>
          <a:lstStyle/>
          <a:p>
            <a:pPr algn="ctr"/>
            <a:r>
              <a:rPr lang="en-US" sz="5000" b="1" dirty="0" smtClean="0">
                <a:solidFill>
                  <a:schemeClr val="tx2"/>
                </a:solidFill>
                <a:latin typeface="Arial"/>
                <a:cs typeface="Arial"/>
              </a:rPr>
              <a:t>Methodology</a:t>
            </a:r>
            <a:endParaRPr lang="en-US" sz="5000" b="1" dirty="0">
              <a:solidFill>
                <a:schemeClr val="tx2"/>
              </a:solidFill>
              <a:latin typeface="Arial"/>
              <a:cs typeface="Arial"/>
            </a:endParaRPr>
          </a:p>
        </p:txBody>
      </p:sp>
      <p:sp>
        <p:nvSpPr>
          <p:cNvPr id="53" name="TextBox 52"/>
          <p:cNvSpPr txBox="1"/>
          <p:nvPr/>
        </p:nvSpPr>
        <p:spPr>
          <a:xfrm>
            <a:off x="11936654" y="16139128"/>
            <a:ext cx="15892005" cy="861773"/>
          </a:xfrm>
          <a:prstGeom prst="rect">
            <a:avLst/>
          </a:prstGeom>
          <a:solidFill>
            <a:srgbClr val="F27577"/>
          </a:solidFill>
          <a:ln>
            <a:solidFill>
              <a:srgbClr val="000090"/>
            </a:solidFill>
          </a:ln>
        </p:spPr>
        <p:txBody>
          <a:bodyPr wrap="square" rtlCol="0">
            <a:spAutoFit/>
          </a:bodyPr>
          <a:lstStyle/>
          <a:p>
            <a:pPr algn="ctr"/>
            <a:r>
              <a:rPr lang="en-US" sz="5000" b="1" dirty="0" smtClean="0">
                <a:solidFill>
                  <a:srgbClr val="1F497D"/>
                </a:solidFill>
                <a:latin typeface="Arial"/>
                <a:cs typeface="Arial"/>
              </a:rPr>
              <a:t>Results</a:t>
            </a:r>
            <a:endParaRPr lang="en-US" sz="5000" b="1" dirty="0">
              <a:solidFill>
                <a:srgbClr val="1F497D"/>
              </a:solidFill>
              <a:latin typeface="Arial"/>
              <a:cs typeface="Arial"/>
            </a:endParaRPr>
          </a:p>
        </p:txBody>
      </p:sp>
      <p:sp>
        <p:nvSpPr>
          <p:cNvPr id="54" name="TextBox 53"/>
          <p:cNvSpPr txBox="1"/>
          <p:nvPr/>
        </p:nvSpPr>
        <p:spPr>
          <a:xfrm>
            <a:off x="11936654" y="17000901"/>
            <a:ext cx="15892006" cy="400110"/>
          </a:xfrm>
          <a:prstGeom prst="rect">
            <a:avLst/>
          </a:prstGeom>
          <a:solidFill>
            <a:schemeClr val="accent6">
              <a:lumMod val="20000"/>
              <a:lumOff val="80000"/>
            </a:schemeClr>
          </a:solidFill>
          <a:ln>
            <a:solidFill>
              <a:srgbClr val="000090"/>
            </a:solidFill>
          </a:ln>
        </p:spPr>
        <p:txBody>
          <a:bodyPr wrap="square" rtlCol="0">
            <a:spAutoFit/>
          </a:bodyPr>
          <a:lstStyle/>
          <a:p>
            <a:pPr algn="ctr"/>
            <a:r>
              <a:rPr lang="en-US" sz="2000" b="1" dirty="0" smtClean="0">
                <a:latin typeface="Arial"/>
                <a:cs typeface="Arial"/>
              </a:rPr>
              <a:t>Neighbor diversity differs but frequency of co-occurrence with other unknown classes is similar across environments</a:t>
            </a:r>
            <a:endParaRPr lang="en-US" sz="2000" b="1" dirty="0">
              <a:latin typeface="Arial"/>
              <a:cs typeface="Arial"/>
            </a:endParaRPr>
          </a:p>
        </p:txBody>
      </p:sp>
      <p:grpSp>
        <p:nvGrpSpPr>
          <p:cNvPr id="99" name="Group 98"/>
          <p:cNvGrpSpPr/>
          <p:nvPr/>
        </p:nvGrpSpPr>
        <p:grpSpPr>
          <a:xfrm>
            <a:off x="1762344" y="18830092"/>
            <a:ext cx="7999818" cy="5853166"/>
            <a:chOff x="50251875" y="16848681"/>
            <a:chExt cx="6920401" cy="4831208"/>
          </a:xfrm>
          <a:solidFill>
            <a:schemeClr val="bg1"/>
          </a:solidFill>
        </p:grpSpPr>
        <p:sp>
          <p:nvSpPr>
            <p:cNvPr id="101" name="Oval 100"/>
            <p:cNvSpPr/>
            <p:nvPr/>
          </p:nvSpPr>
          <p:spPr>
            <a:xfrm>
              <a:off x="53931126" y="21381985"/>
              <a:ext cx="329257" cy="297904"/>
            </a:xfrm>
            <a:prstGeom prst="ellipse">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3" name="TextBox 102"/>
            <p:cNvSpPr txBox="1"/>
            <p:nvPr/>
          </p:nvSpPr>
          <p:spPr>
            <a:xfrm>
              <a:off x="50689974" y="20727463"/>
              <a:ext cx="2911893" cy="660501"/>
            </a:xfrm>
            <a:prstGeom prst="rect">
              <a:avLst/>
            </a:prstGeom>
            <a:grpFill/>
            <a:ln>
              <a:solidFill>
                <a:schemeClr val="bg1"/>
              </a:solidFill>
            </a:ln>
          </p:spPr>
          <p:txBody>
            <a:bodyPr wrap="square" rtlCol="0">
              <a:spAutoFit/>
            </a:bodyPr>
            <a:lstStyle/>
            <a:p>
              <a:r>
                <a:rPr lang="en-US" sz="2300" dirty="0" smtClean="0"/>
                <a:t>Hot Springs (260 samples)</a:t>
              </a:r>
              <a:endParaRPr lang="en-US" sz="2300" dirty="0"/>
            </a:p>
          </p:txBody>
        </p:sp>
        <p:sp>
          <p:nvSpPr>
            <p:cNvPr id="104" name="TextBox 103"/>
            <p:cNvSpPr txBox="1"/>
            <p:nvPr/>
          </p:nvSpPr>
          <p:spPr>
            <a:xfrm>
              <a:off x="50668044" y="21311137"/>
              <a:ext cx="2869245" cy="368357"/>
            </a:xfrm>
            <a:prstGeom prst="rect">
              <a:avLst/>
            </a:prstGeom>
            <a:grpFill/>
            <a:ln>
              <a:solidFill>
                <a:schemeClr val="bg1"/>
              </a:solidFill>
            </a:ln>
          </p:spPr>
          <p:txBody>
            <a:bodyPr wrap="square" rtlCol="0">
              <a:spAutoFit/>
            </a:bodyPr>
            <a:lstStyle/>
            <a:p>
              <a:r>
                <a:rPr lang="en-US" sz="2300" dirty="0" smtClean="0"/>
                <a:t>Deep Sea (255 samples)</a:t>
              </a:r>
              <a:endParaRPr lang="en-US" sz="2300" dirty="0"/>
            </a:p>
          </p:txBody>
        </p:sp>
        <p:sp>
          <p:nvSpPr>
            <p:cNvPr id="105" name="TextBox 104"/>
            <p:cNvSpPr txBox="1"/>
            <p:nvPr/>
          </p:nvSpPr>
          <p:spPr>
            <a:xfrm>
              <a:off x="54260383" y="20727463"/>
              <a:ext cx="2911893" cy="660501"/>
            </a:xfrm>
            <a:prstGeom prst="rect">
              <a:avLst/>
            </a:prstGeom>
            <a:grpFill/>
            <a:ln>
              <a:solidFill>
                <a:schemeClr val="bg1"/>
              </a:solidFill>
            </a:ln>
          </p:spPr>
          <p:txBody>
            <a:bodyPr wrap="square" rtlCol="0">
              <a:spAutoFit/>
            </a:bodyPr>
            <a:lstStyle/>
            <a:p>
              <a:r>
                <a:rPr lang="en-US" sz="2300" dirty="0" smtClean="0"/>
                <a:t>Hypersaline (285 samples)</a:t>
              </a:r>
              <a:endParaRPr lang="en-US" sz="2300" dirty="0"/>
            </a:p>
          </p:txBody>
        </p:sp>
        <p:sp>
          <p:nvSpPr>
            <p:cNvPr id="106" name="TextBox 105"/>
            <p:cNvSpPr txBox="1"/>
            <p:nvPr/>
          </p:nvSpPr>
          <p:spPr>
            <a:xfrm>
              <a:off x="54260383" y="21311137"/>
              <a:ext cx="2911893" cy="368357"/>
            </a:xfrm>
            <a:prstGeom prst="rect">
              <a:avLst/>
            </a:prstGeom>
            <a:grpFill/>
            <a:ln>
              <a:solidFill>
                <a:schemeClr val="bg1"/>
              </a:solidFill>
            </a:ln>
          </p:spPr>
          <p:txBody>
            <a:bodyPr wrap="square" rtlCol="0">
              <a:spAutoFit/>
            </a:bodyPr>
            <a:lstStyle/>
            <a:p>
              <a:r>
                <a:rPr lang="en-US" sz="2300" dirty="0" smtClean="0"/>
                <a:t>Arctic (286 samples)</a:t>
              </a:r>
              <a:endParaRPr lang="en-US" sz="2300" dirty="0"/>
            </a:p>
          </p:txBody>
        </p:sp>
        <p:sp>
          <p:nvSpPr>
            <p:cNvPr id="107" name="Oval 106"/>
            <p:cNvSpPr/>
            <p:nvPr/>
          </p:nvSpPr>
          <p:spPr>
            <a:xfrm>
              <a:off x="50345038" y="20790568"/>
              <a:ext cx="329257" cy="297904"/>
            </a:xfrm>
            <a:prstGeom prst="ellipse">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8" name="Oval 107"/>
            <p:cNvSpPr/>
            <p:nvPr/>
          </p:nvSpPr>
          <p:spPr>
            <a:xfrm>
              <a:off x="50345038" y="21381985"/>
              <a:ext cx="329257" cy="297904"/>
            </a:xfrm>
            <a:prstGeom prst="ellipse">
              <a:avLst/>
            </a:prstGeom>
            <a:solidFill>
              <a:srgbClr val="98FFF1"/>
            </a:solidFill>
            <a:ln>
              <a:solidFill>
                <a:srgbClr val="98FFF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9" name="Oval 108"/>
            <p:cNvSpPr/>
            <p:nvPr/>
          </p:nvSpPr>
          <p:spPr>
            <a:xfrm>
              <a:off x="53931126" y="20790568"/>
              <a:ext cx="329257" cy="297904"/>
            </a:xfrm>
            <a:prstGeom prst="ellipse">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0" name="Picture 99" descr="FDAllMap.pdf"/>
            <p:cNvPicPr>
              <a:picLocks noChangeAspect="1"/>
            </p:cNvPicPr>
            <p:nvPr/>
          </p:nvPicPr>
          <p:blipFill rotWithShape="1">
            <a:blip r:embed="rId5">
              <a:extLst>
                <a:ext uri="{28A0092B-C50C-407E-A947-70E740481C1C}">
                  <a14:useLocalDpi xmlns:a14="http://schemas.microsoft.com/office/drawing/2010/main" val="0"/>
                </a:ext>
              </a:extLst>
            </a:blip>
            <a:srcRect t="19984" b="12774"/>
            <a:stretch/>
          </p:blipFill>
          <p:spPr>
            <a:xfrm>
              <a:off x="50251875" y="16848681"/>
              <a:ext cx="6920397" cy="3816066"/>
            </a:xfrm>
            <a:prstGeom prst="rect">
              <a:avLst/>
            </a:prstGeom>
            <a:grpFill/>
            <a:ln>
              <a:solidFill>
                <a:schemeClr val="bg1"/>
              </a:solidFill>
            </a:ln>
          </p:spPr>
        </p:pic>
      </p:grpSp>
      <p:sp>
        <p:nvSpPr>
          <p:cNvPr id="71" name="TextBox 70"/>
          <p:cNvSpPr txBox="1"/>
          <p:nvPr/>
        </p:nvSpPr>
        <p:spPr>
          <a:xfrm>
            <a:off x="1399104" y="24857357"/>
            <a:ext cx="8401541" cy="477054"/>
          </a:xfrm>
          <a:prstGeom prst="rect">
            <a:avLst/>
          </a:prstGeom>
          <a:noFill/>
        </p:spPr>
        <p:txBody>
          <a:bodyPr wrap="square" rtlCol="0">
            <a:spAutoFit/>
          </a:bodyPr>
          <a:lstStyle/>
          <a:p>
            <a:pPr algn="ctr"/>
            <a:r>
              <a:rPr lang="en-US" sz="2500" b="1" dirty="0" smtClean="0">
                <a:latin typeface="Arial"/>
                <a:cs typeface="Arial"/>
              </a:rPr>
              <a:t>Figure 1. Map of samples collected. </a:t>
            </a:r>
          </a:p>
        </p:txBody>
      </p:sp>
      <p:grpSp>
        <p:nvGrpSpPr>
          <p:cNvPr id="112" name="Group 111"/>
          <p:cNvGrpSpPr/>
          <p:nvPr/>
        </p:nvGrpSpPr>
        <p:grpSpPr>
          <a:xfrm>
            <a:off x="11936654" y="17385896"/>
            <a:ext cx="15869830" cy="14999632"/>
            <a:chOff x="56279690" y="5085567"/>
            <a:chExt cx="18673293" cy="17302159"/>
          </a:xfrm>
        </p:grpSpPr>
        <p:sp>
          <p:nvSpPr>
            <p:cNvPr id="110" name="Rectangle 109"/>
            <p:cNvSpPr/>
            <p:nvPr/>
          </p:nvSpPr>
          <p:spPr>
            <a:xfrm>
              <a:off x="56279690" y="5114790"/>
              <a:ext cx="18673293" cy="17272936"/>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2" name="Group 71"/>
            <p:cNvGrpSpPr/>
            <p:nvPr/>
          </p:nvGrpSpPr>
          <p:grpSpPr>
            <a:xfrm>
              <a:off x="57333745" y="5085567"/>
              <a:ext cx="11822888" cy="7977492"/>
              <a:chOff x="457199" y="281678"/>
              <a:chExt cx="7428053" cy="6606688"/>
            </a:xfrm>
          </p:grpSpPr>
          <p:grpSp>
            <p:nvGrpSpPr>
              <p:cNvPr id="73" name="Group 72"/>
              <p:cNvGrpSpPr/>
              <p:nvPr/>
            </p:nvGrpSpPr>
            <p:grpSpPr>
              <a:xfrm>
                <a:off x="4439253" y="281678"/>
                <a:ext cx="3445999" cy="3238779"/>
                <a:chOff x="4903173" y="301834"/>
                <a:chExt cx="3445999" cy="3238779"/>
              </a:xfrm>
            </p:grpSpPr>
            <p:pic>
              <p:nvPicPr>
                <p:cNvPr id="87" name="Picture 86" descr="Screen Shot 2018-10-02 at 2.44.43 PM.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03173" y="730029"/>
                  <a:ext cx="3445999" cy="2773603"/>
                </a:xfrm>
                <a:prstGeom prst="rect">
                  <a:avLst/>
                </a:prstGeom>
                <a:ln>
                  <a:solidFill>
                    <a:srgbClr val="008000"/>
                  </a:solidFill>
                </a:ln>
              </p:spPr>
            </p:pic>
            <p:sp>
              <p:nvSpPr>
                <p:cNvPr id="88" name="TextBox 87"/>
                <p:cNvSpPr txBox="1"/>
                <p:nvPr/>
              </p:nvSpPr>
              <p:spPr>
                <a:xfrm>
                  <a:off x="4908045" y="301834"/>
                  <a:ext cx="1801736" cy="443000"/>
                </a:xfrm>
                <a:prstGeom prst="rect">
                  <a:avLst/>
                </a:prstGeom>
                <a:noFill/>
              </p:spPr>
              <p:txBody>
                <a:bodyPr wrap="square" rtlCol="0">
                  <a:spAutoFit/>
                </a:bodyPr>
                <a:lstStyle/>
                <a:p>
                  <a:r>
                    <a:rPr lang="en-US" sz="2400" dirty="0" smtClean="0">
                      <a:solidFill>
                        <a:srgbClr val="008000"/>
                      </a:solidFill>
                    </a:rPr>
                    <a:t>Hypersaline Class </a:t>
                  </a:r>
                </a:p>
              </p:txBody>
            </p:sp>
            <p:sp>
              <p:nvSpPr>
                <p:cNvPr id="89" name="TextBox 88"/>
                <p:cNvSpPr txBox="1"/>
                <p:nvPr/>
              </p:nvSpPr>
              <p:spPr>
                <a:xfrm>
                  <a:off x="4908045" y="2861347"/>
                  <a:ext cx="994634" cy="679266"/>
                </a:xfrm>
                <a:prstGeom prst="rect">
                  <a:avLst/>
                </a:prstGeom>
                <a:noFill/>
              </p:spPr>
              <p:txBody>
                <a:bodyPr wrap="square" rtlCol="0">
                  <a:spAutoFit/>
                </a:bodyPr>
                <a:lstStyle/>
                <a:p>
                  <a:r>
                    <a:rPr lang="en-US" sz="2000" dirty="0" smtClean="0"/>
                    <a:t>193 nodes; 516 edges</a:t>
                  </a:r>
                  <a:endParaRPr lang="en-US" sz="2000" dirty="0"/>
                </a:p>
              </p:txBody>
            </p:sp>
          </p:grpSp>
          <p:grpSp>
            <p:nvGrpSpPr>
              <p:cNvPr id="74" name="Group 73"/>
              <p:cNvGrpSpPr/>
              <p:nvPr/>
            </p:nvGrpSpPr>
            <p:grpSpPr>
              <a:xfrm>
                <a:off x="457199" y="281678"/>
                <a:ext cx="3645435" cy="3222936"/>
                <a:chOff x="457198" y="281678"/>
                <a:chExt cx="3645435" cy="3222936"/>
              </a:xfrm>
            </p:grpSpPr>
            <p:pic>
              <p:nvPicPr>
                <p:cNvPr id="84" name="Picture 83" descr="Screen Shot 2018-10-02 at 2.31.56 PM.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7200" y="725609"/>
                  <a:ext cx="3645433" cy="2766240"/>
                </a:xfrm>
                <a:prstGeom prst="rect">
                  <a:avLst/>
                </a:prstGeom>
                <a:ln>
                  <a:solidFill>
                    <a:srgbClr val="FF0000"/>
                  </a:solidFill>
                </a:ln>
              </p:spPr>
            </p:pic>
            <p:sp>
              <p:nvSpPr>
                <p:cNvPr id="85" name="TextBox 84"/>
                <p:cNvSpPr txBox="1"/>
                <p:nvPr/>
              </p:nvSpPr>
              <p:spPr>
                <a:xfrm>
                  <a:off x="457198" y="281678"/>
                  <a:ext cx="2558575" cy="443000"/>
                </a:xfrm>
                <a:prstGeom prst="rect">
                  <a:avLst/>
                </a:prstGeom>
                <a:noFill/>
              </p:spPr>
              <p:txBody>
                <a:bodyPr wrap="square" rtlCol="0">
                  <a:spAutoFit/>
                </a:bodyPr>
                <a:lstStyle/>
                <a:p>
                  <a:r>
                    <a:rPr lang="en-US" sz="2400" dirty="0" smtClean="0">
                      <a:solidFill>
                        <a:srgbClr val="FF0000"/>
                      </a:solidFill>
                    </a:rPr>
                    <a:t>Hot Springs Class </a:t>
                  </a:r>
                </a:p>
              </p:txBody>
            </p:sp>
            <p:sp>
              <p:nvSpPr>
                <p:cNvPr id="86" name="TextBox 85"/>
                <p:cNvSpPr txBox="1"/>
                <p:nvPr/>
              </p:nvSpPr>
              <p:spPr>
                <a:xfrm>
                  <a:off x="457198" y="2825348"/>
                  <a:ext cx="1119814" cy="679266"/>
                </a:xfrm>
                <a:prstGeom prst="rect">
                  <a:avLst/>
                </a:prstGeom>
                <a:noFill/>
              </p:spPr>
              <p:txBody>
                <a:bodyPr wrap="square" rtlCol="0">
                  <a:spAutoFit/>
                </a:bodyPr>
                <a:lstStyle/>
                <a:p>
                  <a:r>
                    <a:rPr lang="en-US" sz="2000" dirty="0" smtClean="0"/>
                    <a:t>291 nodes; 552 edges</a:t>
                  </a:r>
                  <a:endParaRPr lang="en-US" sz="2000" dirty="0"/>
                </a:p>
              </p:txBody>
            </p:sp>
          </p:grpSp>
          <p:grpSp>
            <p:nvGrpSpPr>
              <p:cNvPr id="75" name="Group 74"/>
              <p:cNvGrpSpPr/>
              <p:nvPr/>
            </p:nvGrpSpPr>
            <p:grpSpPr>
              <a:xfrm>
                <a:off x="457199" y="3574436"/>
                <a:ext cx="3645433" cy="3313930"/>
                <a:chOff x="457197" y="3594592"/>
                <a:chExt cx="3645433" cy="3313930"/>
              </a:xfrm>
            </p:grpSpPr>
            <p:pic>
              <p:nvPicPr>
                <p:cNvPr id="81" name="Picture 80" descr="Screen Shot 2018-10-02 at 2.44.23 PM.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7197" y="4037592"/>
                  <a:ext cx="3645433" cy="2857219"/>
                </a:xfrm>
                <a:prstGeom prst="rect">
                  <a:avLst/>
                </a:prstGeom>
                <a:ln>
                  <a:solidFill>
                    <a:srgbClr val="85FFD8"/>
                  </a:solidFill>
                </a:ln>
              </p:spPr>
            </p:pic>
            <p:sp>
              <p:nvSpPr>
                <p:cNvPr id="82" name="TextBox 81"/>
                <p:cNvSpPr txBox="1"/>
                <p:nvPr/>
              </p:nvSpPr>
              <p:spPr>
                <a:xfrm>
                  <a:off x="457199" y="3594592"/>
                  <a:ext cx="2686962" cy="443000"/>
                </a:xfrm>
                <a:prstGeom prst="rect">
                  <a:avLst/>
                </a:prstGeom>
                <a:noFill/>
              </p:spPr>
              <p:txBody>
                <a:bodyPr wrap="square" rtlCol="0">
                  <a:spAutoFit/>
                </a:bodyPr>
                <a:lstStyle/>
                <a:p>
                  <a:r>
                    <a:rPr lang="en-US" sz="2400" dirty="0" smtClean="0">
                      <a:solidFill>
                        <a:srgbClr val="85FFD8"/>
                      </a:solidFill>
                    </a:rPr>
                    <a:t>Deep Sea Class</a:t>
                  </a:r>
                </a:p>
              </p:txBody>
            </p:sp>
            <p:sp>
              <p:nvSpPr>
                <p:cNvPr id="83" name="TextBox 82"/>
                <p:cNvSpPr txBox="1"/>
                <p:nvPr/>
              </p:nvSpPr>
              <p:spPr>
                <a:xfrm>
                  <a:off x="457199" y="6229256"/>
                  <a:ext cx="1119812" cy="679266"/>
                </a:xfrm>
                <a:prstGeom prst="rect">
                  <a:avLst/>
                </a:prstGeom>
                <a:noFill/>
              </p:spPr>
              <p:txBody>
                <a:bodyPr wrap="square" rtlCol="0">
                  <a:spAutoFit/>
                </a:bodyPr>
                <a:lstStyle/>
                <a:p>
                  <a:r>
                    <a:rPr lang="en-US" sz="2000" dirty="0" smtClean="0"/>
                    <a:t>102 nodes; 194 edges</a:t>
                  </a:r>
                  <a:endParaRPr lang="en-US" sz="2000" dirty="0"/>
                </a:p>
              </p:txBody>
            </p:sp>
          </p:grpSp>
          <p:grpSp>
            <p:nvGrpSpPr>
              <p:cNvPr id="76" name="Group 75"/>
              <p:cNvGrpSpPr/>
              <p:nvPr/>
            </p:nvGrpSpPr>
            <p:grpSpPr>
              <a:xfrm>
                <a:off x="4444125" y="3541498"/>
                <a:ext cx="3441126" cy="3346868"/>
                <a:chOff x="4903173" y="3561654"/>
                <a:chExt cx="3441126" cy="3346868"/>
              </a:xfrm>
            </p:grpSpPr>
            <p:pic>
              <p:nvPicPr>
                <p:cNvPr id="77" name="Picture 76" descr="Screen Shot 2018-10-02 at 2.44.04 PM.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903173" y="3971715"/>
                  <a:ext cx="3441126" cy="2909400"/>
                </a:xfrm>
                <a:prstGeom prst="rect">
                  <a:avLst/>
                </a:prstGeom>
                <a:ln>
                  <a:solidFill>
                    <a:srgbClr val="3366FF"/>
                  </a:solidFill>
                </a:ln>
              </p:spPr>
            </p:pic>
            <p:sp>
              <p:nvSpPr>
                <p:cNvPr id="78" name="TextBox 77"/>
                <p:cNvSpPr txBox="1"/>
                <p:nvPr/>
              </p:nvSpPr>
              <p:spPr>
                <a:xfrm>
                  <a:off x="4903173" y="3561654"/>
                  <a:ext cx="1400622" cy="443000"/>
                </a:xfrm>
                <a:prstGeom prst="rect">
                  <a:avLst/>
                </a:prstGeom>
                <a:noFill/>
              </p:spPr>
              <p:txBody>
                <a:bodyPr wrap="square" rtlCol="0">
                  <a:spAutoFit/>
                </a:bodyPr>
                <a:lstStyle/>
                <a:p>
                  <a:pPr algn="just"/>
                  <a:r>
                    <a:rPr lang="en-US" sz="2400" dirty="0" smtClean="0">
                      <a:solidFill>
                        <a:srgbClr val="3366FF"/>
                      </a:solidFill>
                    </a:rPr>
                    <a:t>Arctic Class</a:t>
                  </a:r>
                  <a:endParaRPr lang="en-US" sz="2400" dirty="0">
                    <a:solidFill>
                      <a:srgbClr val="3366FF"/>
                    </a:solidFill>
                  </a:endParaRPr>
                </a:p>
              </p:txBody>
            </p:sp>
            <p:sp>
              <p:nvSpPr>
                <p:cNvPr id="80" name="TextBox 79"/>
                <p:cNvSpPr txBox="1"/>
                <p:nvPr/>
              </p:nvSpPr>
              <p:spPr>
                <a:xfrm>
                  <a:off x="4903173" y="6229256"/>
                  <a:ext cx="1167381" cy="679266"/>
                </a:xfrm>
                <a:prstGeom prst="rect">
                  <a:avLst/>
                </a:prstGeom>
                <a:noFill/>
              </p:spPr>
              <p:txBody>
                <a:bodyPr wrap="square" rtlCol="0">
                  <a:spAutoFit/>
                </a:bodyPr>
                <a:lstStyle/>
                <a:p>
                  <a:r>
                    <a:rPr lang="en-US" sz="2000" dirty="0" smtClean="0"/>
                    <a:t>279 nodes; 797 edges</a:t>
                  </a:r>
                  <a:endParaRPr lang="en-US" sz="2000" dirty="0"/>
                </a:p>
              </p:txBody>
            </p:sp>
          </p:grpSp>
        </p:grpSp>
      </p:grpSp>
      <p:sp>
        <p:nvSpPr>
          <p:cNvPr id="96" name="Rectangle 95"/>
          <p:cNvSpPr/>
          <p:nvPr/>
        </p:nvSpPr>
        <p:spPr>
          <a:xfrm>
            <a:off x="28542231" y="15908071"/>
            <a:ext cx="15180379" cy="6306565"/>
          </a:xfrm>
          <a:prstGeom prst="rect">
            <a:avLst/>
          </a:prstGeom>
          <a:solidFill>
            <a:schemeClr val="bg1"/>
          </a:solidFill>
          <a:ln>
            <a:solidFill>
              <a:srgbClr val="00009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8" name="Text Box 8"/>
          <p:cNvSpPr txBox="1">
            <a:spLocks noChangeArrowheads="1"/>
          </p:cNvSpPr>
          <p:nvPr/>
        </p:nvSpPr>
        <p:spPr bwMode="auto">
          <a:xfrm>
            <a:off x="28542231" y="5288632"/>
            <a:ext cx="15196572" cy="10306956"/>
          </a:xfrm>
          <a:prstGeom prst="rect">
            <a:avLst/>
          </a:prstGeom>
          <a:solidFill>
            <a:srgbClr val="FFFFFF"/>
          </a:solidFill>
          <a:ln w="3175" cmpd="sng">
            <a:solidFill>
              <a:srgbClr val="004586"/>
            </a:solidFill>
            <a:round/>
            <a:headEnd/>
            <a:tailEnd/>
          </a:ln>
          <a:effectLst/>
          <a:extLst/>
        </p:spPr>
        <p:txBody>
          <a:bodyPr lIns="90000" tIns="76752" rIns="90000" bIns="45000"/>
          <a:lstStyle>
            <a:lvl1pPr marL="73025">
              <a:lnSpc>
                <a:spcPct val="93000"/>
              </a:lnSpc>
              <a:spcAft>
                <a:spcPts val="8213"/>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8600">
                <a:solidFill>
                  <a:srgbClr val="000000"/>
                </a:solidFill>
                <a:latin typeface="Arial" panose="020B0604020202020204" pitchFamily="34" charset="0"/>
                <a:ea typeface="Microsoft YaHei" panose="020B0503020204020204" pitchFamily="34" charset="-122"/>
              </a:defRPr>
            </a:lvl1pPr>
            <a:lvl2pPr>
              <a:lnSpc>
                <a:spcPct val="93000"/>
              </a:lnSpc>
              <a:spcAft>
                <a:spcPts val="6588"/>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6300">
                <a:solidFill>
                  <a:srgbClr val="000000"/>
                </a:solidFill>
                <a:latin typeface="Arial" panose="020B0604020202020204" pitchFamily="34" charset="0"/>
                <a:ea typeface="Microsoft YaHei" panose="020B0503020204020204" pitchFamily="34" charset="-122"/>
              </a:defRPr>
            </a:lvl2pPr>
            <a:lvl3pPr>
              <a:lnSpc>
                <a:spcPct val="93000"/>
              </a:lnSpc>
              <a:spcAft>
                <a:spcPts val="4938"/>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3900">
                <a:solidFill>
                  <a:srgbClr val="000000"/>
                </a:solidFill>
                <a:latin typeface="Arial" panose="020B0604020202020204" pitchFamily="34" charset="0"/>
                <a:ea typeface="Microsoft YaHei" panose="020B0503020204020204" pitchFamily="34" charset="-122"/>
              </a:defRPr>
            </a:lvl3pPr>
            <a:lvl4pPr>
              <a:lnSpc>
                <a:spcPct val="93000"/>
              </a:lnSpc>
              <a:spcAft>
                <a:spcPts val="330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4pPr>
            <a:lvl5pPr>
              <a:lnSpc>
                <a:spcPct val="93000"/>
              </a:lnSpc>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5pPr>
            <a:lvl6pPr marL="25146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6pPr>
            <a:lvl7pPr marL="29718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7pPr>
            <a:lvl8pPr marL="34290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8pPr>
            <a:lvl9pPr marL="38862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9pPr>
          </a:lstStyle>
          <a:p>
            <a:pPr eaLnBrk="1">
              <a:spcBef>
                <a:spcPts val="288"/>
              </a:spcBef>
              <a:spcAft>
                <a:spcPts val="288"/>
              </a:spcAft>
            </a:pPr>
            <a:endParaRPr lang="en-US" altLang="en-US" sz="3600" b="1" dirty="0">
              <a:solidFill>
                <a:srgbClr val="004586"/>
              </a:solidFill>
            </a:endParaRPr>
          </a:p>
        </p:txBody>
      </p:sp>
      <p:sp>
        <p:nvSpPr>
          <p:cNvPr id="120" name="Rectangle 119"/>
          <p:cNvSpPr/>
          <p:nvPr/>
        </p:nvSpPr>
        <p:spPr>
          <a:xfrm>
            <a:off x="28542231" y="4397583"/>
            <a:ext cx="15180379" cy="841034"/>
          </a:xfrm>
          <a:prstGeom prst="rect">
            <a:avLst/>
          </a:prstGeom>
          <a:solidFill>
            <a:srgbClr val="F27577"/>
          </a:solidFill>
          <a:ln w="12700" cmpd="sng">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5000" b="1" dirty="0" smtClean="0">
                <a:solidFill>
                  <a:srgbClr val="1F497D"/>
                </a:solidFill>
                <a:latin typeface="Arial"/>
                <a:cs typeface="Arial"/>
              </a:rPr>
              <a:t>Results (cont.)</a:t>
            </a:r>
            <a:endParaRPr lang="en-US" sz="5000" b="1" dirty="0">
              <a:solidFill>
                <a:srgbClr val="1F497D"/>
              </a:solidFill>
              <a:latin typeface="Arial"/>
              <a:cs typeface="Arial"/>
            </a:endParaRPr>
          </a:p>
        </p:txBody>
      </p:sp>
      <p:pic>
        <p:nvPicPr>
          <p:cNvPr id="121" name="Picture 120"/>
          <p:cNvPicPr/>
          <p:nvPr/>
        </p:nvPicPr>
        <p:blipFill>
          <a:blip r:embed="rId10">
            <a:extLst>
              <a:ext uri="{BEBA8EAE-BF5A-486C-A8C5-ECC9F3942E4B}">
                <a14:imgProps xmlns:a14="http://schemas.microsoft.com/office/drawing/2010/main">
                  <a14:imgLayer r:embed="rId11">
                    <a14:imgEffect>
                      <a14:sharpenSoften amount="50000"/>
                    </a14:imgEffect>
                  </a14:imgLayer>
                </a14:imgProps>
              </a:ext>
              <a:ext uri="{28A0092B-C50C-407E-A947-70E740481C1C}">
                <a14:useLocalDpi xmlns:a14="http://schemas.microsoft.com/office/drawing/2010/main" val="0"/>
              </a:ext>
            </a:extLst>
          </a:blip>
          <a:stretch>
            <a:fillRect/>
          </a:stretch>
        </p:blipFill>
        <p:spPr>
          <a:xfrm>
            <a:off x="34847389" y="25394037"/>
            <a:ext cx="8824544" cy="7182076"/>
          </a:xfrm>
          <a:prstGeom prst="rect">
            <a:avLst/>
          </a:prstGeom>
        </p:spPr>
      </p:pic>
      <p:sp>
        <p:nvSpPr>
          <p:cNvPr id="122" name="Rectangle 121"/>
          <p:cNvSpPr/>
          <p:nvPr/>
        </p:nvSpPr>
        <p:spPr>
          <a:xfrm flipV="1">
            <a:off x="599753" y="32385528"/>
            <a:ext cx="10709800" cy="526474"/>
          </a:xfrm>
          <a:prstGeom prst="rect">
            <a:avLst/>
          </a:prstGeom>
          <a:solidFill>
            <a:schemeClr val="tx2"/>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5" name="TextBox 124"/>
          <p:cNvSpPr txBox="1"/>
          <p:nvPr/>
        </p:nvSpPr>
        <p:spPr>
          <a:xfrm>
            <a:off x="16535754" y="20389322"/>
            <a:ext cx="1296519" cy="400110"/>
          </a:xfrm>
          <a:prstGeom prst="rect">
            <a:avLst/>
          </a:prstGeom>
          <a:noFill/>
        </p:spPr>
        <p:txBody>
          <a:bodyPr wrap="square" rtlCol="0">
            <a:spAutoFit/>
          </a:bodyPr>
          <a:lstStyle/>
          <a:p>
            <a:r>
              <a:rPr lang="en-US" sz="2000" dirty="0" smtClean="0">
                <a:solidFill>
                  <a:srgbClr val="1F497D"/>
                </a:solidFill>
              </a:rPr>
              <a:t>42 classes</a:t>
            </a:r>
            <a:endParaRPr lang="en-US" sz="2000" dirty="0">
              <a:solidFill>
                <a:srgbClr val="1F497D"/>
              </a:solidFill>
            </a:endParaRPr>
          </a:p>
        </p:txBody>
      </p:sp>
      <p:sp>
        <p:nvSpPr>
          <p:cNvPr id="126" name="TextBox 125"/>
          <p:cNvSpPr txBox="1"/>
          <p:nvPr/>
        </p:nvSpPr>
        <p:spPr>
          <a:xfrm>
            <a:off x="21652483" y="23937675"/>
            <a:ext cx="1296519" cy="400110"/>
          </a:xfrm>
          <a:prstGeom prst="rect">
            <a:avLst/>
          </a:prstGeom>
          <a:noFill/>
        </p:spPr>
        <p:txBody>
          <a:bodyPr wrap="square" rtlCol="0">
            <a:spAutoFit/>
          </a:bodyPr>
          <a:lstStyle/>
          <a:p>
            <a:r>
              <a:rPr lang="en-US" sz="2000" dirty="0" smtClean="0">
                <a:solidFill>
                  <a:srgbClr val="1F497D"/>
                </a:solidFill>
              </a:rPr>
              <a:t>27 classes</a:t>
            </a:r>
            <a:endParaRPr lang="en-US" sz="2000" dirty="0">
              <a:solidFill>
                <a:srgbClr val="1F497D"/>
              </a:solidFill>
            </a:endParaRPr>
          </a:p>
        </p:txBody>
      </p:sp>
      <p:sp>
        <p:nvSpPr>
          <p:cNvPr id="127" name="TextBox 126"/>
          <p:cNvSpPr txBox="1"/>
          <p:nvPr/>
        </p:nvSpPr>
        <p:spPr>
          <a:xfrm>
            <a:off x="16535754" y="23893685"/>
            <a:ext cx="1296519" cy="400110"/>
          </a:xfrm>
          <a:prstGeom prst="rect">
            <a:avLst/>
          </a:prstGeom>
          <a:noFill/>
        </p:spPr>
        <p:txBody>
          <a:bodyPr wrap="square" rtlCol="0">
            <a:spAutoFit/>
          </a:bodyPr>
          <a:lstStyle/>
          <a:p>
            <a:r>
              <a:rPr lang="en-US" sz="2000" dirty="0" smtClean="0">
                <a:solidFill>
                  <a:srgbClr val="1F497D"/>
                </a:solidFill>
              </a:rPr>
              <a:t>16 classes</a:t>
            </a:r>
            <a:endParaRPr lang="en-US" sz="2000" dirty="0">
              <a:solidFill>
                <a:srgbClr val="1F497D"/>
              </a:solidFill>
            </a:endParaRPr>
          </a:p>
        </p:txBody>
      </p:sp>
      <p:sp>
        <p:nvSpPr>
          <p:cNvPr id="128" name="TextBox 127"/>
          <p:cNvSpPr txBox="1"/>
          <p:nvPr/>
        </p:nvSpPr>
        <p:spPr>
          <a:xfrm>
            <a:off x="21652484" y="20386934"/>
            <a:ext cx="1296519" cy="400110"/>
          </a:xfrm>
          <a:prstGeom prst="rect">
            <a:avLst/>
          </a:prstGeom>
          <a:noFill/>
        </p:spPr>
        <p:txBody>
          <a:bodyPr wrap="square" rtlCol="0">
            <a:spAutoFit/>
          </a:bodyPr>
          <a:lstStyle/>
          <a:p>
            <a:r>
              <a:rPr lang="en-US" sz="2000" dirty="0" smtClean="0">
                <a:solidFill>
                  <a:srgbClr val="1F497D"/>
                </a:solidFill>
              </a:rPr>
              <a:t>12 classes</a:t>
            </a:r>
            <a:endParaRPr lang="en-US" sz="2000" dirty="0">
              <a:solidFill>
                <a:srgbClr val="1F497D"/>
              </a:solidFill>
            </a:endParaRPr>
          </a:p>
        </p:txBody>
      </p:sp>
      <p:sp>
        <p:nvSpPr>
          <p:cNvPr id="129" name="TextBox 128"/>
          <p:cNvSpPr txBox="1"/>
          <p:nvPr/>
        </p:nvSpPr>
        <p:spPr>
          <a:xfrm>
            <a:off x="22846033" y="28386618"/>
            <a:ext cx="4948303" cy="2785378"/>
          </a:xfrm>
          <a:prstGeom prst="rect">
            <a:avLst/>
          </a:prstGeom>
          <a:solidFill>
            <a:schemeClr val="bg1"/>
          </a:solidFill>
          <a:ln>
            <a:noFill/>
          </a:ln>
        </p:spPr>
        <p:txBody>
          <a:bodyPr wrap="square" rtlCol="0">
            <a:spAutoFit/>
          </a:bodyPr>
          <a:lstStyle/>
          <a:p>
            <a:pPr algn="ctr"/>
            <a:r>
              <a:rPr lang="en-US" sz="2500" b="1" dirty="0" smtClean="0"/>
              <a:t>For all environments, </a:t>
            </a:r>
          </a:p>
          <a:p>
            <a:pPr algn="ctr"/>
            <a:r>
              <a:rPr lang="en-US" sz="2500" b="1" dirty="0" smtClean="0"/>
              <a:t>Unknowns </a:t>
            </a:r>
          </a:p>
          <a:p>
            <a:pPr algn="ctr"/>
            <a:r>
              <a:rPr lang="en-US" sz="2500" b="1" i="1" dirty="0" smtClean="0">
                <a:solidFill>
                  <a:srgbClr val="0000FF"/>
                </a:solidFill>
              </a:rPr>
              <a:t>co-occur most with other unknowns</a:t>
            </a:r>
          </a:p>
          <a:p>
            <a:pPr algn="ctr"/>
            <a:endParaRPr lang="en-US" sz="2500" b="1" dirty="0" smtClean="0"/>
          </a:p>
          <a:p>
            <a:pPr algn="ctr"/>
            <a:r>
              <a:rPr lang="en-US" sz="2500" b="1" dirty="0" smtClean="0"/>
              <a:t>Unknowns co-occur with</a:t>
            </a:r>
          </a:p>
          <a:p>
            <a:pPr marL="342900" indent="-342900" algn="ctr">
              <a:buFont typeface="Arial"/>
              <a:buChar char="•"/>
            </a:pPr>
            <a:r>
              <a:rPr lang="en-US" sz="2500" b="1" dirty="0" smtClean="0">
                <a:solidFill>
                  <a:srgbClr val="800000"/>
                </a:solidFill>
              </a:rPr>
              <a:t> highest # classes in Hot Springs  </a:t>
            </a:r>
          </a:p>
          <a:p>
            <a:pPr marL="342900" indent="-342900" algn="ctr">
              <a:buFont typeface="Arial"/>
              <a:buChar char="•"/>
            </a:pPr>
            <a:r>
              <a:rPr lang="en-US" sz="2500" b="1" dirty="0" smtClean="0"/>
              <a:t>lowest # classes in Hypersaline</a:t>
            </a:r>
          </a:p>
        </p:txBody>
      </p:sp>
      <p:sp>
        <p:nvSpPr>
          <p:cNvPr id="130" name="TextBox 129"/>
          <p:cNvSpPr txBox="1"/>
          <p:nvPr/>
        </p:nvSpPr>
        <p:spPr>
          <a:xfrm>
            <a:off x="22846033" y="25045455"/>
            <a:ext cx="4867133" cy="2246769"/>
          </a:xfrm>
          <a:prstGeom prst="rect">
            <a:avLst/>
          </a:prstGeom>
          <a:noFill/>
        </p:spPr>
        <p:txBody>
          <a:bodyPr wrap="square" rtlCol="0">
            <a:spAutoFit/>
          </a:bodyPr>
          <a:lstStyle/>
          <a:p>
            <a:r>
              <a:rPr lang="en-US" sz="2500" b="1" dirty="0" smtClean="0"/>
              <a:t>2B.  Taxonomic diversity of unknown </a:t>
            </a:r>
            <a:r>
              <a:rPr lang="en-US" sz="2500" b="1" dirty="0"/>
              <a:t>c</a:t>
            </a:r>
            <a:r>
              <a:rPr lang="en-US" sz="2500" b="1" dirty="0" smtClean="0"/>
              <a:t>lass neighbors. </a:t>
            </a:r>
          </a:p>
          <a:p>
            <a:r>
              <a:rPr lang="en-US" sz="1800" dirty="0" smtClean="0"/>
              <a:t>Frequency of co-occurrence relationships (y-axis)  of Unknowns with all other classes present in network( x-axis).</a:t>
            </a:r>
          </a:p>
          <a:p>
            <a:r>
              <a:rPr lang="en-US" sz="1800" dirty="0" smtClean="0"/>
              <a:t>Unknown-unknown edges are colored in gray and make up largest proportion. </a:t>
            </a:r>
          </a:p>
        </p:txBody>
      </p:sp>
      <p:sp>
        <p:nvSpPr>
          <p:cNvPr id="131" name="TextBox 130"/>
          <p:cNvSpPr txBox="1"/>
          <p:nvPr/>
        </p:nvSpPr>
        <p:spPr>
          <a:xfrm>
            <a:off x="23101405" y="17915370"/>
            <a:ext cx="4611761" cy="2400657"/>
          </a:xfrm>
          <a:prstGeom prst="rect">
            <a:avLst/>
          </a:prstGeom>
          <a:noFill/>
        </p:spPr>
        <p:txBody>
          <a:bodyPr wrap="square" rtlCol="0">
            <a:spAutoFit/>
          </a:bodyPr>
          <a:lstStyle/>
          <a:p>
            <a:r>
              <a:rPr lang="en-US" sz="2500" b="1" dirty="0" smtClean="0">
                <a:cs typeface="Arial"/>
              </a:rPr>
              <a:t>2A.  Extreme environmental microbial networks at class level</a:t>
            </a:r>
          </a:p>
          <a:p>
            <a:r>
              <a:rPr lang="en-US" sz="2000" b="1" dirty="0" smtClean="0">
                <a:cs typeface="Arial"/>
              </a:rPr>
              <a:t> </a:t>
            </a:r>
            <a:r>
              <a:rPr lang="en-US" sz="1600" dirty="0" smtClean="0">
                <a:cs typeface="Arial"/>
              </a:rPr>
              <a:t>Nodes (taxa) are colored by class and edges represent co-occurrence relationships between taxa (</a:t>
            </a:r>
            <a:r>
              <a:rPr lang="en-US" sz="1600" dirty="0" err="1" smtClean="0">
                <a:cs typeface="Arial"/>
              </a:rPr>
              <a:t>SpiecEasi</a:t>
            </a:r>
            <a:r>
              <a:rPr lang="en-US" sz="1600" dirty="0" smtClean="0">
                <a:cs typeface="Arial"/>
              </a:rPr>
              <a:t> MB, </a:t>
            </a:r>
            <a:r>
              <a:rPr lang="en-US" sz="1600" dirty="0" err="1" smtClean="0">
                <a:cs typeface="Arial"/>
              </a:rPr>
              <a:t>λ</a:t>
            </a:r>
            <a:r>
              <a:rPr lang="en-US" sz="1600" dirty="0" smtClean="0">
                <a:cs typeface="Arial"/>
              </a:rPr>
              <a:t>=0.05). </a:t>
            </a:r>
          </a:p>
          <a:p>
            <a:endParaRPr lang="en-US" sz="1600" dirty="0">
              <a:cs typeface="Arial"/>
            </a:endParaRPr>
          </a:p>
          <a:p>
            <a:r>
              <a:rPr lang="en-US" sz="1600" dirty="0" smtClean="0">
                <a:cs typeface="Arial"/>
              </a:rPr>
              <a:t>Any taxa that were MDM at Class level (unassigned, ambiguous, or unknown) are colored in gray. </a:t>
            </a:r>
          </a:p>
        </p:txBody>
      </p:sp>
      <p:sp>
        <p:nvSpPr>
          <p:cNvPr id="132" name="TextBox 131"/>
          <p:cNvSpPr txBox="1"/>
          <p:nvPr/>
        </p:nvSpPr>
        <p:spPr>
          <a:xfrm>
            <a:off x="22964110" y="21970326"/>
            <a:ext cx="4795902" cy="1246495"/>
          </a:xfrm>
          <a:prstGeom prst="rect">
            <a:avLst/>
          </a:prstGeom>
          <a:noFill/>
        </p:spPr>
        <p:txBody>
          <a:bodyPr wrap="square" rtlCol="0">
            <a:spAutoFit/>
          </a:bodyPr>
          <a:lstStyle/>
          <a:p>
            <a:pPr algn="ctr"/>
            <a:r>
              <a:rPr lang="en-US" sz="2500" b="1" dirty="0" smtClean="0"/>
              <a:t>Highest # Class Unknowns:</a:t>
            </a:r>
          </a:p>
          <a:p>
            <a:pPr algn="ctr"/>
            <a:r>
              <a:rPr lang="en-US" sz="2500" b="1" dirty="0" smtClean="0"/>
              <a:t>Arctic &amp; Hypersaline</a:t>
            </a:r>
          </a:p>
          <a:p>
            <a:endParaRPr lang="en-US" sz="2500" dirty="0"/>
          </a:p>
        </p:txBody>
      </p:sp>
      <p:sp>
        <p:nvSpPr>
          <p:cNvPr id="133" name="Text Box 8">
            <a:extLst>
              <a:ext uri="{FF2B5EF4-FFF2-40B4-BE49-F238E27FC236}">
                <a16:creationId xmlns="" xmlns:a16="http://schemas.microsoft.com/office/drawing/2014/main" id="{DFF4C659-DD32-42F4-824F-B8AB0CEE3255}"/>
              </a:ext>
            </a:extLst>
          </p:cNvPr>
          <p:cNvSpPr txBox="1">
            <a:spLocks noChangeArrowheads="1"/>
          </p:cNvSpPr>
          <p:nvPr/>
        </p:nvSpPr>
        <p:spPr bwMode="auto">
          <a:xfrm>
            <a:off x="431538" y="17682331"/>
            <a:ext cx="10842592" cy="927067"/>
          </a:xfrm>
          <a:prstGeom prst="rect">
            <a:avLst/>
          </a:prstGeom>
          <a:solidFill>
            <a:srgbClr val="F27577"/>
          </a:solidFill>
          <a:ln w="57240">
            <a:solidFill>
              <a:srgbClr val="004586"/>
            </a:solidFill>
            <a:round/>
            <a:headEnd/>
            <a:tailEnd/>
          </a:ln>
          <a:effectLst/>
          <a:extLst/>
        </p:spPr>
        <p:txBody>
          <a:bodyPr lIns="90000" tIns="76752" rIns="90000" bIns="45000"/>
          <a:lstStyle>
            <a:lvl1pPr marL="73025">
              <a:lnSpc>
                <a:spcPct val="93000"/>
              </a:lnSpc>
              <a:spcAft>
                <a:spcPts val="8213"/>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8600">
                <a:solidFill>
                  <a:srgbClr val="000000"/>
                </a:solidFill>
                <a:latin typeface="Arial" panose="020B0604020202020204" pitchFamily="34" charset="0"/>
                <a:ea typeface="Microsoft YaHei" panose="020B0503020204020204" pitchFamily="34" charset="-122"/>
              </a:defRPr>
            </a:lvl1pPr>
            <a:lvl2pPr>
              <a:lnSpc>
                <a:spcPct val="93000"/>
              </a:lnSpc>
              <a:spcAft>
                <a:spcPts val="6588"/>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6300">
                <a:solidFill>
                  <a:srgbClr val="000000"/>
                </a:solidFill>
                <a:latin typeface="Arial" panose="020B0604020202020204" pitchFamily="34" charset="0"/>
                <a:ea typeface="Microsoft YaHei" panose="020B0503020204020204" pitchFamily="34" charset="-122"/>
              </a:defRPr>
            </a:lvl2pPr>
            <a:lvl3pPr>
              <a:lnSpc>
                <a:spcPct val="93000"/>
              </a:lnSpc>
              <a:spcAft>
                <a:spcPts val="4938"/>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3900">
                <a:solidFill>
                  <a:srgbClr val="000000"/>
                </a:solidFill>
                <a:latin typeface="Arial" panose="020B0604020202020204" pitchFamily="34" charset="0"/>
                <a:ea typeface="Microsoft YaHei" panose="020B0503020204020204" pitchFamily="34" charset="-122"/>
              </a:defRPr>
            </a:lvl3pPr>
            <a:lvl4pPr>
              <a:lnSpc>
                <a:spcPct val="93000"/>
              </a:lnSpc>
              <a:spcAft>
                <a:spcPts val="330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4pPr>
            <a:lvl5pPr>
              <a:lnSpc>
                <a:spcPct val="93000"/>
              </a:lnSpc>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5pPr>
            <a:lvl6pPr marL="25146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6pPr>
            <a:lvl7pPr marL="29718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7pPr>
            <a:lvl8pPr marL="34290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8pPr>
            <a:lvl9pPr marL="38862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9pPr>
          </a:lstStyle>
          <a:p>
            <a:pPr algn="ctr" eaLnBrk="1">
              <a:spcBef>
                <a:spcPts val="288"/>
              </a:spcBef>
              <a:spcAft>
                <a:spcPts val="288"/>
              </a:spcAft>
            </a:pPr>
            <a:r>
              <a:rPr lang="en-US" altLang="en-US" sz="5000" b="1" dirty="0" smtClean="0">
                <a:solidFill>
                  <a:srgbClr val="004586"/>
                </a:solidFill>
              </a:rPr>
              <a:t>Data</a:t>
            </a:r>
            <a:endParaRPr lang="en-US" altLang="en-US" sz="5000" b="1" dirty="0">
              <a:solidFill>
                <a:srgbClr val="004586"/>
              </a:solidFill>
            </a:endParaRPr>
          </a:p>
        </p:txBody>
      </p:sp>
      <p:sp>
        <p:nvSpPr>
          <p:cNvPr id="134" name="Rectangle 133"/>
          <p:cNvSpPr/>
          <p:nvPr/>
        </p:nvSpPr>
        <p:spPr>
          <a:xfrm>
            <a:off x="28542231" y="5221401"/>
            <a:ext cx="15180379" cy="673775"/>
          </a:xfrm>
          <a:prstGeom prst="rect">
            <a:avLst/>
          </a:prstGeom>
          <a:solidFill>
            <a:schemeClr val="accent6">
              <a:lumMod val="20000"/>
              <a:lumOff val="80000"/>
            </a:schemeClr>
          </a:solidFill>
          <a:ln>
            <a:solidFill>
              <a:srgbClr val="00009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500" b="1" dirty="0" smtClean="0">
                <a:solidFill>
                  <a:schemeClr val="tx1"/>
                </a:solidFill>
              </a:rPr>
              <a:t>MDM play important roles in interconnectedness and community structure</a:t>
            </a:r>
            <a:endParaRPr lang="en-US" sz="3500" b="1" dirty="0">
              <a:solidFill>
                <a:schemeClr val="tx1"/>
              </a:solidFill>
            </a:endParaRPr>
          </a:p>
        </p:txBody>
      </p:sp>
      <p:sp>
        <p:nvSpPr>
          <p:cNvPr id="135" name="Rectangle 134"/>
          <p:cNvSpPr/>
          <p:nvPr/>
        </p:nvSpPr>
        <p:spPr>
          <a:xfrm>
            <a:off x="28542231" y="15328233"/>
            <a:ext cx="15180383" cy="579838"/>
          </a:xfrm>
          <a:prstGeom prst="rect">
            <a:avLst/>
          </a:prstGeom>
          <a:solidFill>
            <a:schemeClr val="accent6">
              <a:lumMod val="20000"/>
              <a:lumOff val="80000"/>
            </a:schemeClr>
          </a:solidFill>
          <a:ln>
            <a:solidFill>
              <a:srgbClr val="00009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500" b="1" dirty="0" smtClean="0">
                <a:solidFill>
                  <a:schemeClr val="tx1"/>
                </a:solidFill>
              </a:rPr>
              <a:t>MDM act as hubs at genus level for all environments</a:t>
            </a:r>
            <a:endParaRPr lang="en-US" sz="3500" b="1" dirty="0">
              <a:solidFill>
                <a:schemeClr val="tx1"/>
              </a:solidFill>
            </a:endParaRPr>
          </a:p>
        </p:txBody>
      </p:sp>
      <p:sp>
        <p:nvSpPr>
          <p:cNvPr id="136" name="TextBox 135"/>
          <p:cNvSpPr txBox="1"/>
          <p:nvPr/>
        </p:nvSpPr>
        <p:spPr>
          <a:xfrm>
            <a:off x="28579214" y="13997222"/>
            <a:ext cx="6704950" cy="923330"/>
          </a:xfrm>
          <a:prstGeom prst="rect">
            <a:avLst/>
          </a:prstGeom>
          <a:noFill/>
        </p:spPr>
        <p:txBody>
          <a:bodyPr wrap="square" rtlCol="0">
            <a:spAutoFit/>
          </a:bodyPr>
          <a:lstStyle/>
          <a:p>
            <a:pPr algn="ctr"/>
            <a:r>
              <a:rPr lang="en-US" sz="1800" dirty="0" smtClean="0">
                <a:solidFill>
                  <a:srgbClr val="000000"/>
                </a:solidFill>
                <a:latin typeface="Arial"/>
                <a:cs typeface="Arial"/>
              </a:rPr>
              <a:t>Deep Sea and Arctic unknowns, at multiple taxonomic levels </a:t>
            </a:r>
          </a:p>
          <a:p>
            <a:pPr marL="285750" indent="-285750" algn="ctr">
              <a:buFont typeface="Arial"/>
              <a:buChar char="•"/>
            </a:pPr>
            <a:r>
              <a:rPr lang="en-US" sz="1800" dirty="0" smtClean="0">
                <a:solidFill>
                  <a:srgbClr val="000000"/>
                </a:solidFill>
                <a:latin typeface="Arial"/>
                <a:cs typeface="Arial"/>
              </a:rPr>
              <a:t>protect interconnectedness of network </a:t>
            </a:r>
          </a:p>
          <a:p>
            <a:pPr marL="285750" indent="-285750" algn="ctr">
              <a:buFont typeface="Arial"/>
              <a:buChar char="•"/>
            </a:pPr>
            <a:r>
              <a:rPr lang="en-US" sz="1800" dirty="0" smtClean="0">
                <a:solidFill>
                  <a:srgbClr val="000000"/>
                </a:solidFill>
                <a:latin typeface="Arial"/>
                <a:cs typeface="Arial"/>
              </a:rPr>
              <a:t>maintain relationships of known taxa</a:t>
            </a:r>
            <a:endParaRPr lang="en-US" sz="1800" dirty="0">
              <a:solidFill>
                <a:srgbClr val="000000"/>
              </a:solidFill>
              <a:latin typeface="Arial"/>
              <a:cs typeface="Arial"/>
            </a:endParaRPr>
          </a:p>
        </p:txBody>
      </p:sp>
      <p:sp>
        <p:nvSpPr>
          <p:cNvPr id="137" name="TextBox 136"/>
          <p:cNvSpPr txBox="1"/>
          <p:nvPr/>
        </p:nvSpPr>
        <p:spPr>
          <a:xfrm>
            <a:off x="35598974" y="14518844"/>
            <a:ext cx="8064546" cy="646331"/>
          </a:xfrm>
          <a:prstGeom prst="rect">
            <a:avLst/>
          </a:prstGeom>
          <a:noFill/>
        </p:spPr>
        <p:txBody>
          <a:bodyPr wrap="square" rtlCol="0">
            <a:spAutoFit/>
          </a:bodyPr>
          <a:lstStyle/>
          <a:p>
            <a:pPr algn="ctr"/>
            <a:r>
              <a:rPr lang="en-US" sz="1800" dirty="0" smtClean="0">
                <a:solidFill>
                  <a:srgbClr val="000000"/>
                </a:solidFill>
                <a:latin typeface="Arial"/>
                <a:cs typeface="Arial"/>
              </a:rPr>
              <a:t>Hypersaline and Arctic unknowns are peripheral players </a:t>
            </a:r>
          </a:p>
          <a:p>
            <a:pPr algn="ctr"/>
            <a:r>
              <a:rPr lang="en-US" sz="1800" dirty="0" smtClean="0">
                <a:solidFill>
                  <a:srgbClr val="000000"/>
                </a:solidFill>
                <a:latin typeface="Arial"/>
                <a:cs typeface="Arial"/>
              </a:rPr>
              <a:t>Central Deep Sea unknowns at family level maintain community </a:t>
            </a:r>
            <a:r>
              <a:rPr lang="en-US" sz="1800" dirty="0" smtClean="0">
                <a:solidFill>
                  <a:srgbClr val="000000"/>
                </a:solidFill>
                <a:latin typeface="Arial"/>
                <a:cs typeface="Arial"/>
              </a:rPr>
              <a:t>structure</a:t>
            </a:r>
            <a:endParaRPr lang="en-US" sz="1800" dirty="0">
              <a:solidFill>
                <a:srgbClr val="000000"/>
              </a:solidFill>
              <a:latin typeface="Arial"/>
              <a:cs typeface="Arial"/>
            </a:endParaRPr>
          </a:p>
        </p:txBody>
      </p:sp>
      <p:sp>
        <p:nvSpPr>
          <p:cNvPr id="142" name="TextBox 141"/>
          <p:cNvSpPr txBox="1"/>
          <p:nvPr/>
        </p:nvSpPr>
        <p:spPr>
          <a:xfrm>
            <a:off x="36591410" y="16646958"/>
            <a:ext cx="7111042" cy="1107996"/>
          </a:xfrm>
          <a:prstGeom prst="rect">
            <a:avLst/>
          </a:prstGeom>
          <a:noFill/>
        </p:spPr>
        <p:txBody>
          <a:bodyPr wrap="square" rtlCol="0">
            <a:spAutoFit/>
          </a:bodyPr>
          <a:lstStyle/>
          <a:p>
            <a:pPr algn="ctr"/>
            <a:r>
              <a:rPr lang="en-US" sz="2200" dirty="0" smtClean="0">
                <a:cs typeface="Arial"/>
              </a:rPr>
              <a:t>All </a:t>
            </a:r>
            <a:r>
              <a:rPr lang="en-US" sz="2200" dirty="0" smtClean="0">
                <a:cs typeface="Arial"/>
              </a:rPr>
              <a:t>nodes are resized by hub score </a:t>
            </a:r>
            <a:endParaRPr lang="en-US" sz="2200" dirty="0" smtClean="0">
              <a:cs typeface="Arial"/>
            </a:endParaRPr>
          </a:p>
          <a:p>
            <a:pPr algn="ctr"/>
            <a:r>
              <a:rPr lang="en-US" sz="2200" dirty="0" smtClean="0">
                <a:cs typeface="Arial"/>
              </a:rPr>
              <a:t>(</a:t>
            </a:r>
            <a:r>
              <a:rPr lang="en-US" sz="2200" dirty="0" smtClean="0">
                <a:cs typeface="Arial"/>
              </a:rPr>
              <a:t>larger hub score = larger node) </a:t>
            </a:r>
            <a:endParaRPr lang="en-US" sz="2200" dirty="0">
              <a:cs typeface="Arial"/>
            </a:endParaRPr>
          </a:p>
          <a:p>
            <a:pPr algn="ctr"/>
            <a:r>
              <a:rPr lang="en-US" sz="2200" dirty="0" smtClean="0">
                <a:cs typeface="Arial"/>
              </a:rPr>
              <a:t>and </a:t>
            </a:r>
            <a:r>
              <a:rPr lang="en-US" sz="2200" dirty="0">
                <a:cs typeface="Arial"/>
              </a:rPr>
              <a:t> </a:t>
            </a:r>
            <a:r>
              <a:rPr lang="en-US" sz="2200" dirty="0" smtClean="0">
                <a:cs typeface="Arial"/>
              </a:rPr>
              <a:t>colored </a:t>
            </a:r>
            <a:r>
              <a:rPr lang="en-US" sz="2200" dirty="0" smtClean="0">
                <a:cs typeface="Arial"/>
              </a:rPr>
              <a:t>by genus classification (gray = MDM)</a:t>
            </a:r>
            <a:endParaRPr lang="en-US" sz="2200" dirty="0">
              <a:cs typeface="Arial"/>
            </a:endParaRPr>
          </a:p>
        </p:txBody>
      </p:sp>
      <p:sp>
        <p:nvSpPr>
          <p:cNvPr id="143" name="TextBox 142"/>
          <p:cNvSpPr txBox="1"/>
          <p:nvPr/>
        </p:nvSpPr>
        <p:spPr>
          <a:xfrm>
            <a:off x="37012431" y="19155827"/>
            <a:ext cx="6151538" cy="2462213"/>
          </a:xfrm>
          <a:prstGeom prst="rect">
            <a:avLst/>
          </a:prstGeom>
          <a:noFill/>
        </p:spPr>
        <p:txBody>
          <a:bodyPr wrap="square" rtlCol="0">
            <a:spAutoFit/>
          </a:bodyPr>
          <a:lstStyle/>
          <a:p>
            <a:pPr algn="ctr"/>
            <a:r>
              <a:rPr lang="en-US" sz="3200" b="1" dirty="0" smtClean="0">
                <a:cs typeface="Arial"/>
              </a:rPr>
              <a:t>Unknowns have top hub scores</a:t>
            </a:r>
          </a:p>
          <a:p>
            <a:pPr algn="ctr"/>
            <a:r>
              <a:rPr lang="en-US" sz="3200" b="1" dirty="0" smtClean="0">
                <a:cs typeface="Arial"/>
              </a:rPr>
              <a:t> across all environments</a:t>
            </a:r>
          </a:p>
          <a:p>
            <a:pPr algn="ctr"/>
            <a:r>
              <a:rPr lang="en-US" sz="3000" i="1" dirty="0" smtClean="0">
                <a:cs typeface="Arial"/>
              </a:rPr>
              <a:t>having high </a:t>
            </a:r>
            <a:r>
              <a:rPr lang="en-US" sz="3000" i="1" dirty="0">
                <a:cs typeface="Arial"/>
              </a:rPr>
              <a:t>interconnectedness and </a:t>
            </a:r>
          </a:p>
          <a:p>
            <a:pPr algn="ctr"/>
            <a:r>
              <a:rPr lang="en-US" sz="3000" i="1" dirty="0">
                <a:cs typeface="Arial"/>
              </a:rPr>
              <a:t>high interactions with all other </a:t>
            </a:r>
            <a:r>
              <a:rPr lang="en-US" sz="3000" i="1" dirty="0" smtClean="0">
                <a:cs typeface="Arial"/>
              </a:rPr>
              <a:t>taxa</a:t>
            </a:r>
          </a:p>
          <a:p>
            <a:pPr algn="ctr"/>
            <a:endParaRPr lang="en-US" sz="3000" dirty="0" smtClean="0">
              <a:cs typeface="Arial"/>
            </a:endParaRPr>
          </a:p>
        </p:txBody>
      </p:sp>
      <p:sp>
        <p:nvSpPr>
          <p:cNvPr id="144" name="TextBox 143"/>
          <p:cNvSpPr txBox="1"/>
          <p:nvPr/>
        </p:nvSpPr>
        <p:spPr>
          <a:xfrm>
            <a:off x="28541394" y="23263002"/>
            <a:ext cx="15181219" cy="1138773"/>
          </a:xfrm>
          <a:prstGeom prst="rect">
            <a:avLst/>
          </a:prstGeom>
          <a:solidFill>
            <a:schemeClr val="bg2"/>
          </a:solidFill>
          <a:ln w="12700" cmpd="sng">
            <a:solidFill>
              <a:srgbClr val="CC1A3B"/>
            </a:solidFill>
          </a:ln>
        </p:spPr>
        <p:txBody>
          <a:bodyPr wrap="square" rtlCol="0">
            <a:spAutoFit/>
          </a:bodyPr>
          <a:lstStyle/>
          <a:p>
            <a:pPr algn="ctr"/>
            <a:r>
              <a:rPr lang="en-US" sz="3400" b="1" dirty="0" smtClean="0">
                <a:solidFill>
                  <a:srgbClr val="CC1A3B"/>
                </a:solidFill>
                <a:cs typeface="Arial"/>
              </a:rPr>
              <a:t>Unknown taxa play important roles </a:t>
            </a:r>
            <a:r>
              <a:rPr lang="en-US" sz="3400" b="1" dirty="0" smtClean="0">
                <a:solidFill>
                  <a:srgbClr val="CC1A3B"/>
                </a:solidFill>
                <a:cs typeface="Arial"/>
              </a:rPr>
              <a:t>as</a:t>
            </a:r>
            <a:r>
              <a:rPr lang="en-US" sz="3400" b="1" dirty="0" smtClean="0">
                <a:solidFill>
                  <a:srgbClr val="CC1A3B"/>
                </a:solidFill>
                <a:cs typeface="Arial"/>
              </a:rPr>
              <a:t> hubs for all observed environments</a:t>
            </a:r>
          </a:p>
          <a:p>
            <a:pPr algn="ctr"/>
            <a:r>
              <a:rPr lang="en-US" sz="3400" b="1" dirty="0" smtClean="0">
                <a:solidFill>
                  <a:srgbClr val="CC1A3B"/>
                </a:solidFill>
                <a:cs typeface="Arial"/>
              </a:rPr>
              <a:t>Characterization </a:t>
            </a:r>
            <a:r>
              <a:rPr lang="en-US" sz="3400" b="1" dirty="0" smtClean="0">
                <a:solidFill>
                  <a:srgbClr val="CC1A3B"/>
                </a:solidFill>
                <a:cs typeface="Arial"/>
              </a:rPr>
              <a:t>and functional analysis of MDM </a:t>
            </a:r>
            <a:r>
              <a:rPr lang="en-US" sz="3400" b="1" dirty="0" smtClean="0">
                <a:solidFill>
                  <a:srgbClr val="CC1A3B"/>
                </a:solidFill>
                <a:cs typeface="Arial"/>
              </a:rPr>
              <a:t> should </a:t>
            </a:r>
            <a:r>
              <a:rPr lang="en-US" sz="3400" b="1" dirty="0" smtClean="0">
                <a:solidFill>
                  <a:srgbClr val="CC1A3B"/>
                </a:solidFill>
                <a:cs typeface="Arial"/>
              </a:rPr>
              <a:t>be focused on </a:t>
            </a:r>
            <a:r>
              <a:rPr lang="en-US" sz="3400" b="1" dirty="0" smtClean="0">
                <a:solidFill>
                  <a:srgbClr val="CC1A3B"/>
                </a:solidFill>
                <a:cs typeface="Arial"/>
              </a:rPr>
              <a:t>MDM hubs</a:t>
            </a:r>
            <a:endParaRPr lang="en-US" sz="3400" b="1" dirty="0">
              <a:solidFill>
                <a:srgbClr val="CC1A3B"/>
              </a:solidFill>
              <a:cs typeface="Arial"/>
            </a:endParaRPr>
          </a:p>
        </p:txBody>
      </p:sp>
      <p:sp>
        <p:nvSpPr>
          <p:cNvPr id="145" name="Rectangle 144"/>
          <p:cNvSpPr/>
          <p:nvPr/>
        </p:nvSpPr>
        <p:spPr>
          <a:xfrm>
            <a:off x="28526114" y="24636753"/>
            <a:ext cx="15176338" cy="837776"/>
          </a:xfrm>
          <a:prstGeom prst="rect">
            <a:avLst/>
          </a:prstGeom>
          <a:solidFill>
            <a:srgbClr val="F27577"/>
          </a:solidFill>
          <a:ln w="38100" cmpd="sng">
            <a:solidFill>
              <a:srgbClr val="00458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5000" b="1" dirty="0" smtClean="0">
                <a:solidFill>
                  <a:srgbClr val="1F497D"/>
                </a:solidFill>
                <a:latin typeface="Arial"/>
                <a:cs typeface="Arial"/>
              </a:rPr>
              <a:t>Future Work and Implications</a:t>
            </a:r>
            <a:endParaRPr lang="en-US" sz="5000" b="1" dirty="0">
              <a:solidFill>
                <a:srgbClr val="1F497D"/>
              </a:solidFill>
              <a:latin typeface="Arial"/>
              <a:cs typeface="Arial"/>
            </a:endParaRPr>
          </a:p>
        </p:txBody>
      </p:sp>
      <p:sp>
        <p:nvSpPr>
          <p:cNvPr id="146" name="TextBox 145"/>
          <p:cNvSpPr txBox="1"/>
          <p:nvPr/>
        </p:nvSpPr>
        <p:spPr>
          <a:xfrm>
            <a:off x="28491554" y="25908027"/>
            <a:ext cx="6355835" cy="6432529"/>
          </a:xfrm>
          <a:prstGeom prst="rect">
            <a:avLst/>
          </a:prstGeom>
          <a:noFill/>
        </p:spPr>
        <p:txBody>
          <a:bodyPr wrap="square" rtlCol="0">
            <a:spAutoFit/>
          </a:bodyPr>
          <a:lstStyle/>
          <a:p>
            <a:pPr algn="ctr"/>
            <a:r>
              <a:rPr lang="en-US" sz="2400" b="1" i="1" dirty="0" smtClean="0">
                <a:latin typeface="Arial"/>
                <a:cs typeface="Arial"/>
              </a:rPr>
              <a:t>MDM </a:t>
            </a:r>
            <a:r>
              <a:rPr lang="en-US" sz="2400" b="1" i="1" dirty="0" smtClean="0">
                <a:latin typeface="Arial"/>
                <a:cs typeface="Arial"/>
              </a:rPr>
              <a:t>hubs may possess </a:t>
            </a:r>
          </a:p>
          <a:p>
            <a:pPr algn="ctr"/>
            <a:r>
              <a:rPr lang="en-US" sz="2400" b="1" i="1" dirty="0" smtClean="0">
                <a:latin typeface="Arial"/>
                <a:cs typeface="Arial"/>
              </a:rPr>
              <a:t>high # novel  &amp; adaptation-related genes and pathways necessary for survival of </a:t>
            </a:r>
          </a:p>
          <a:p>
            <a:pPr algn="ctr"/>
            <a:r>
              <a:rPr lang="en-US" sz="2400" b="1" i="1" dirty="0" smtClean="0">
                <a:latin typeface="Arial"/>
                <a:cs typeface="Arial"/>
              </a:rPr>
              <a:t>harsh environments within and beyond Earth</a:t>
            </a:r>
            <a:r>
              <a:rPr lang="en-US" sz="2400" dirty="0" smtClean="0">
                <a:latin typeface="Arial"/>
                <a:cs typeface="Arial"/>
              </a:rPr>
              <a:t>.</a:t>
            </a:r>
          </a:p>
          <a:p>
            <a:pPr algn="ctr"/>
            <a:endParaRPr lang="en-US" sz="2400" dirty="0" smtClean="0">
              <a:solidFill>
                <a:srgbClr val="FF0000"/>
              </a:solidFill>
              <a:latin typeface="Arial"/>
              <a:cs typeface="Arial"/>
            </a:endParaRPr>
          </a:p>
          <a:p>
            <a:pPr algn="ctr"/>
            <a:endParaRPr lang="en-US" sz="2400" dirty="0">
              <a:solidFill>
                <a:srgbClr val="FF0000"/>
              </a:solidFill>
              <a:latin typeface="Arial"/>
              <a:cs typeface="Arial"/>
            </a:endParaRPr>
          </a:p>
          <a:p>
            <a:pPr algn="ctr"/>
            <a:r>
              <a:rPr lang="en-US" sz="2500" b="1" dirty="0" smtClean="0">
                <a:solidFill>
                  <a:srgbClr val="FF0000"/>
                </a:solidFill>
                <a:latin typeface="Arial"/>
                <a:cs typeface="Arial"/>
              </a:rPr>
              <a:t>Specific </a:t>
            </a:r>
            <a:r>
              <a:rPr lang="en-US" sz="2500" b="1" dirty="0">
                <a:solidFill>
                  <a:srgbClr val="FF0000"/>
                </a:solidFill>
                <a:latin typeface="Arial"/>
                <a:cs typeface="Arial"/>
              </a:rPr>
              <a:t>16S sequences of unknown hubs can be used to mine metagenomics databases </a:t>
            </a:r>
          </a:p>
          <a:p>
            <a:pPr algn="ctr"/>
            <a:endParaRPr lang="en-US" sz="2500" b="1" dirty="0" smtClean="0">
              <a:solidFill>
                <a:srgbClr val="FF0000"/>
              </a:solidFill>
              <a:latin typeface="Arial"/>
              <a:cs typeface="Arial"/>
            </a:endParaRPr>
          </a:p>
          <a:p>
            <a:pPr algn="ctr"/>
            <a:endParaRPr lang="en-US" sz="2400" dirty="0">
              <a:solidFill>
                <a:srgbClr val="FF0000"/>
              </a:solidFill>
              <a:latin typeface="Arial"/>
              <a:cs typeface="Arial"/>
            </a:endParaRPr>
          </a:p>
          <a:p>
            <a:pPr algn="ctr"/>
            <a:r>
              <a:rPr lang="en-US" sz="2400" i="1" dirty="0">
                <a:solidFill>
                  <a:schemeClr val="tx2"/>
                </a:solidFill>
                <a:latin typeface="Arial"/>
                <a:cs typeface="Arial"/>
              </a:rPr>
              <a:t>Future studies will shed light on </a:t>
            </a:r>
            <a:r>
              <a:rPr lang="en-US" sz="2400" i="1" dirty="0" smtClean="0">
                <a:solidFill>
                  <a:schemeClr val="tx2"/>
                </a:solidFill>
                <a:latin typeface="Arial"/>
                <a:cs typeface="Arial"/>
              </a:rPr>
              <a:t>unique gene functions of MDM and role </a:t>
            </a:r>
            <a:r>
              <a:rPr lang="en-US" sz="2400" i="1" dirty="0">
                <a:solidFill>
                  <a:schemeClr val="tx2"/>
                </a:solidFill>
                <a:latin typeface="Arial"/>
                <a:cs typeface="Arial"/>
              </a:rPr>
              <a:t>of MDM </a:t>
            </a:r>
            <a:r>
              <a:rPr lang="en-US" sz="2400" i="1" dirty="0" smtClean="0">
                <a:solidFill>
                  <a:schemeClr val="tx2"/>
                </a:solidFill>
                <a:latin typeface="Arial"/>
                <a:cs typeface="Arial"/>
              </a:rPr>
              <a:t>in formation</a:t>
            </a:r>
            <a:r>
              <a:rPr lang="en-US" sz="2400" i="1" dirty="0">
                <a:solidFill>
                  <a:schemeClr val="tx2"/>
                </a:solidFill>
                <a:latin typeface="Arial"/>
                <a:cs typeface="Arial"/>
              </a:rPr>
              <a:t>, function and evolution </a:t>
            </a:r>
            <a:endParaRPr lang="en-US" sz="2400" i="1" dirty="0" smtClean="0">
              <a:solidFill>
                <a:schemeClr val="tx2"/>
              </a:solidFill>
              <a:latin typeface="Arial"/>
              <a:cs typeface="Arial"/>
            </a:endParaRPr>
          </a:p>
          <a:p>
            <a:pPr algn="ctr"/>
            <a:r>
              <a:rPr lang="en-US" sz="2400" i="1" dirty="0" smtClean="0">
                <a:solidFill>
                  <a:schemeClr val="tx2"/>
                </a:solidFill>
                <a:latin typeface="Arial"/>
                <a:cs typeface="Arial"/>
              </a:rPr>
              <a:t>of </a:t>
            </a:r>
            <a:r>
              <a:rPr lang="en-US" sz="2400" i="1" dirty="0" smtClean="0">
                <a:solidFill>
                  <a:schemeClr val="tx2"/>
                </a:solidFill>
                <a:latin typeface="Arial"/>
                <a:cs typeface="Arial"/>
              </a:rPr>
              <a:t>extreme </a:t>
            </a:r>
            <a:r>
              <a:rPr lang="en-US" sz="2400" i="1" dirty="0">
                <a:solidFill>
                  <a:schemeClr val="tx2"/>
                </a:solidFill>
                <a:latin typeface="Arial"/>
                <a:cs typeface="Arial"/>
              </a:rPr>
              <a:t>ecosystems.</a:t>
            </a:r>
          </a:p>
          <a:p>
            <a:pPr algn="ctr"/>
            <a:endParaRPr lang="en-US" sz="2400" dirty="0" smtClean="0">
              <a:latin typeface="Arial"/>
              <a:cs typeface="Arial"/>
            </a:endParaRPr>
          </a:p>
        </p:txBody>
      </p:sp>
      <p:sp>
        <p:nvSpPr>
          <p:cNvPr id="149" name="Rectangle 148"/>
          <p:cNvSpPr/>
          <p:nvPr/>
        </p:nvSpPr>
        <p:spPr>
          <a:xfrm>
            <a:off x="11309555" y="32385528"/>
            <a:ext cx="32413056" cy="526474"/>
          </a:xfrm>
          <a:prstGeom prst="rect">
            <a:avLst/>
          </a:prstGeom>
          <a:solidFill>
            <a:schemeClr val="tx2"/>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2" name="Rectangle 151"/>
          <p:cNvSpPr/>
          <p:nvPr/>
        </p:nvSpPr>
        <p:spPr>
          <a:xfrm>
            <a:off x="413500" y="31775616"/>
            <a:ext cx="10896054" cy="1146075"/>
          </a:xfrm>
          <a:prstGeom prst="rect">
            <a:avLst/>
          </a:prstGeom>
          <a:solidFill>
            <a:schemeClr val="tx2"/>
          </a:solidFill>
          <a:ln>
            <a:solidFill>
              <a:srgbClr val="1F497D"/>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3" name="Rectangle 152"/>
          <p:cNvSpPr/>
          <p:nvPr/>
        </p:nvSpPr>
        <p:spPr>
          <a:xfrm>
            <a:off x="430127" y="32213047"/>
            <a:ext cx="9515761" cy="400110"/>
          </a:xfrm>
          <a:prstGeom prst="rect">
            <a:avLst/>
          </a:prstGeom>
        </p:spPr>
        <p:txBody>
          <a:bodyPr wrap="square">
            <a:spAutoFit/>
          </a:bodyPr>
          <a:lstStyle/>
          <a:p>
            <a:r>
              <a:rPr lang="en-US" sz="1000" dirty="0" smtClean="0">
                <a:solidFill>
                  <a:schemeClr val="bg1"/>
                </a:solidFill>
              </a:rPr>
              <a:t>Kurtz ZD, Müller CL, </a:t>
            </a:r>
            <a:r>
              <a:rPr lang="en-US" sz="1000" dirty="0" err="1" smtClean="0">
                <a:solidFill>
                  <a:schemeClr val="bg1"/>
                </a:solidFill>
              </a:rPr>
              <a:t>Miraldi</a:t>
            </a:r>
            <a:r>
              <a:rPr lang="en-US" sz="1000" dirty="0" smtClean="0">
                <a:solidFill>
                  <a:schemeClr val="bg1"/>
                </a:solidFill>
              </a:rPr>
              <a:t> ER, Littman DR, </a:t>
            </a:r>
            <a:r>
              <a:rPr lang="en-US" sz="1000" dirty="0" err="1" smtClean="0">
                <a:solidFill>
                  <a:schemeClr val="bg1"/>
                </a:solidFill>
              </a:rPr>
              <a:t>Blaser</a:t>
            </a:r>
            <a:r>
              <a:rPr lang="en-US" sz="1000" dirty="0" smtClean="0">
                <a:solidFill>
                  <a:schemeClr val="bg1"/>
                </a:solidFill>
              </a:rPr>
              <a:t> MJ, et al. (2015) Sparse and Compositionally Robust Inference of Microbial Ecological Networks. PLOS Computational Biology 11(5): e1004226. https://</a:t>
            </a:r>
            <a:r>
              <a:rPr lang="en-US" sz="1000" dirty="0" err="1" smtClean="0">
                <a:solidFill>
                  <a:schemeClr val="bg1"/>
                </a:solidFill>
              </a:rPr>
              <a:t>doi.org</a:t>
            </a:r>
            <a:r>
              <a:rPr lang="en-US" sz="1000" dirty="0" smtClean="0">
                <a:solidFill>
                  <a:schemeClr val="bg1"/>
                </a:solidFill>
              </a:rPr>
              <a:t>/10.1371/journal.pcbi.1004226</a:t>
            </a:r>
            <a:endParaRPr lang="en-US" sz="1000" dirty="0">
              <a:solidFill>
                <a:schemeClr val="bg1"/>
              </a:solidFill>
            </a:endParaRPr>
          </a:p>
        </p:txBody>
      </p:sp>
      <p:sp>
        <p:nvSpPr>
          <p:cNvPr id="154" name="Rectangle 153"/>
          <p:cNvSpPr/>
          <p:nvPr/>
        </p:nvSpPr>
        <p:spPr>
          <a:xfrm>
            <a:off x="440100" y="32549296"/>
            <a:ext cx="9532389" cy="400110"/>
          </a:xfrm>
          <a:prstGeom prst="rect">
            <a:avLst/>
          </a:prstGeom>
        </p:spPr>
        <p:txBody>
          <a:bodyPr wrap="square">
            <a:spAutoFit/>
          </a:bodyPr>
          <a:lstStyle/>
          <a:p>
            <a:r>
              <a:rPr lang="en-US" sz="1000" dirty="0" smtClean="0">
                <a:solidFill>
                  <a:schemeClr val="bg1"/>
                </a:solidFill>
              </a:rPr>
              <a:t>R Core Team (2017). R: A language and environment for statistical computing. R Foundation for Statistical Computing, Vienna, Austria. </a:t>
            </a:r>
          </a:p>
          <a:p>
            <a:r>
              <a:rPr lang="en-US" sz="1000" dirty="0" smtClean="0">
                <a:solidFill>
                  <a:schemeClr val="bg1"/>
                </a:solidFill>
              </a:rPr>
              <a:t>URL https://</a:t>
            </a:r>
            <a:r>
              <a:rPr lang="en-US" sz="1000" dirty="0" err="1" smtClean="0">
                <a:solidFill>
                  <a:schemeClr val="bg1"/>
                </a:solidFill>
              </a:rPr>
              <a:t>www.R-project.org</a:t>
            </a:r>
            <a:r>
              <a:rPr lang="en-US" sz="1000" dirty="0" smtClean="0">
                <a:solidFill>
                  <a:schemeClr val="bg1"/>
                </a:solidFill>
              </a:rPr>
              <a:t>/.</a:t>
            </a:r>
            <a:endParaRPr lang="en-US" sz="1000" dirty="0">
              <a:solidFill>
                <a:schemeClr val="bg1"/>
              </a:solidFill>
            </a:endParaRPr>
          </a:p>
        </p:txBody>
      </p:sp>
      <p:sp>
        <p:nvSpPr>
          <p:cNvPr id="155" name="Rectangle 154"/>
          <p:cNvSpPr/>
          <p:nvPr/>
        </p:nvSpPr>
        <p:spPr>
          <a:xfrm>
            <a:off x="431538" y="32025100"/>
            <a:ext cx="9330624" cy="246221"/>
          </a:xfrm>
          <a:prstGeom prst="rect">
            <a:avLst/>
          </a:prstGeom>
        </p:spPr>
        <p:txBody>
          <a:bodyPr wrap="square">
            <a:spAutoFit/>
          </a:bodyPr>
          <a:lstStyle/>
          <a:p>
            <a:r>
              <a:rPr lang="en-US" sz="1000" dirty="0" err="1" smtClean="0">
                <a:solidFill>
                  <a:schemeClr val="bg1"/>
                </a:solidFill>
              </a:rPr>
              <a:t>Caporaso</a:t>
            </a:r>
            <a:r>
              <a:rPr lang="en-US" sz="1000" dirty="0" smtClean="0">
                <a:solidFill>
                  <a:schemeClr val="bg1"/>
                </a:solidFill>
              </a:rPr>
              <a:t> JG, </a:t>
            </a:r>
            <a:r>
              <a:rPr lang="en-US" sz="1000" dirty="0" err="1" smtClean="0">
                <a:solidFill>
                  <a:schemeClr val="bg1"/>
                </a:solidFill>
              </a:rPr>
              <a:t>Kuczynski</a:t>
            </a:r>
            <a:r>
              <a:rPr lang="en-US" sz="1000" dirty="0" smtClean="0">
                <a:solidFill>
                  <a:schemeClr val="bg1"/>
                </a:solidFill>
              </a:rPr>
              <a:t> J, </a:t>
            </a:r>
            <a:r>
              <a:rPr lang="en-US" sz="1000" dirty="0" err="1" smtClean="0">
                <a:solidFill>
                  <a:schemeClr val="bg1"/>
                </a:solidFill>
              </a:rPr>
              <a:t>Stombaugh</a:t>
            </a:r>
            <a:r>
              <a:rPr lang="en-US" sz="1000" dirty="0" smtClean="0">
                <a:solidFill>
                  <a:schemeClr val="bg1"/>
                </a:solidFill>
              </a:rPr>
              <a:t> J, et al. QIIME allows analysis of high-throughput community sequencing data. Nat Methods. 2010;7(5):335-6.</a:t>
            </a:r>
            <a:endParaRPr lang="en-US" sz="1000" dirty="0">
              <a:solidFill>
                <a:schemeClr val="bg1"/>
              </a:solidFill>
            </a:endParaRPr>
          </a:p>
        </p:txBody>
      </p:sp>
      <p:sp>
        <p:nvSpPr>
          <p:cNvPr id="156" name="Rectangle 155"/>
          <p:cNvSpPr/>
          <p:nvPr/>
        </p:nvSpPr>
        <p:spPr>
          <a:xfrm>
            <a:off x="413499" y="31226459"/>
            <a:ext cx="10896055" cy="539524"/>
          </a:xfrm>
          <a:prstGeom prst="rect">
            <a:avLst/>
          </a:prstGeom>
          <a:solidFill>
            <a:srgbClr val="F27577"/>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b="1" dirty="0" smtClean="0">
                <a:solidFill>
                  <a:schemeClr val="tx2"/>
                </a:solidFill>
                <a:latin typeface="Arial"/>
                <a:cs typeface="Arial"/>
              </a:rPr>
              <a:t>Bibliography</a:t>
            </a:r>
            <a:endParaRPr lang="en-US" sz="4000" b="1" dirty="0">
              <a:solidFill>
                <a:schemeClr val="tx2"/>
              </a:solidFill>
              <a:latin typeface="Arial"/>
              <a:cs typeface="Arial"/>
            </a:endParaRPr>
          </a:p>
        </p:txBody>
      </p:sp>
      <p:pic>
        <p:nvPicPr>
          <p:cNvPr id="9" name="Picture 8" descr="updated_close_bw_plots_w_shared_legend.pdf"/>
          <p:cNvPicPr>
            <a:picLocks noChangeAspect="1"/>
          </p:cNvPicPr>
          <p:nvPr/>
        </p:nvPicPr>
        <p:blipFill rotWithShape="1">
          <a:blip r:embed="rId12">
            <a:extLst>
              <a:ext uri="{28A0092B-C50C-407E-A947-70E740481C1C}">
                <a14:useLocalDpi xmlns:a14="http://schemas.microsoft.com/office/drawing/2010/main" val="0"/>
              </a:ext>
            </a:extLst>
          </a:blip>
          <a:srcRect b="4241"/>
          <a:stretch/>
        </p:blipFill>
        <p:spPr>
          <a:xfrm>
            <a:off x="28621709" y="6834166"/>
            <a:ext cx="6818523" cy="6529344"/>
          </a:xfrm>
          <a:prstGeom prst="rect">
            <a:avLst/>
          </a:prstGeom>
        </p:spPr>
      </p:pic>
      <p:sp>
        <p:nvSpPr>
          <p:cNvPr id="15" name="TextBox 14"/>
          <p:cNvSpPr txBox="1"/>
          <p:nvPr/>
        </p:nvSpPr>
        <p:spPr>
          <a:xfrm>
            <a:off x="28557088" y="6220229"/>
            <a:ext cx="6727076" cy="523220"/>
          </a:xfrm>
          <a:prstGeom prst="rect">
            <a:avLst/>
          </a:prstGeom>
          <a:noFill/>
        </p:spPr>
        <p:txBody>
          <a:bodyPr wrap="square" rtlCol="0">
            <a:spAutoFit/>
          </a:bodyPr>
          <a:lstStyle/>
          <a:p>
            <a:pPr algn="ctr"/>
            <a:r>
              <a:rPr lang="en-US" sz="2800" u="sng" dirty="0" smtClean="0"/>
              <a:t>Betweenness Centrality Comparison</a:t>
            </a:r>
            <a:endParaRPr lang="en-US" sz="2800" u="sng" dirty="0"/>
          </a:p>
        </p:txBody>
      </p:sp>
      <p:pic>
        <p:nvPicPr>
          <p:cNvPr id="17" name="Picture 16" descr="updated_close_bw_plots_w_shared_legend.pdf"/>
          <p:cNvPicPr>
            <a:picLocks noChangeAspect="1"/>
          </p:cNvPicPr>
          <p:nvPr/>
        </p:nvPicPr>
        <p:blipFill rotWithShape="1">
          <a:blip r:embed="rId13">
            <a:extLst>
              <a:ext uri="{28A0092B-C50C-407E-A947-70E740481C1C}">
                <a14:useLocalDpi xmlns:a14="http://schemas.microsoft.com/office/drawing/2010/main" val="0"/>
              </a:ext>
            </a:extLst>
          </a:blip>
          <a:srcRect b="5021"/>
          <a:stretch/>
        </p:blipFill>
        <p:spPr>
          <a:xfrm>
            <a:off x="36044698" y="6833761"/>
            <a:ext cx="7443403" cy="7069702"/>
          </a:xfrm>
          <a:prstGeom prst="rect">
            <a:avLst/>
          </a:prstGeom>
        </p:spPr>
      </p:pic>
      <p:sp>
        <p:nvSpPr>
          <p:cNvPr id="114" name="TextBox 113"/>
          <p:cNvSpPr txBox="1"/>
          <p:nvPr/>
        </p:nvSpPr>
        <p:spPr>
          <a:xfrm>
            <a:off x="36591410" y="6201735"/>
            <a:ext cx="6727076" cy="523220"/>
          </a:xfrm>
          <a:prstGeom prst="rect">
            <a:avLst/>
          </a:prstGeom>
          <a:noFill/>
        </p:spPr>
        <p:txBody>
          <a:bodyPr wrap="square" rtlCol="0">
            <a:spAutoFit/>
          </a:bodyPr>
          <a:lstStyle/>
          <a:p>
            <a:pPr algn="ctr"/>
            <a:r>
              <a:rPr lang="en-US" sz="2800" u="sng" dirty="0" smtClean="0"/>
              <a:t>Closeness Centrality Comparison</a:t>
            </a:r>
            <a:endParaRPr lang="en-US" sz="2800" u="sng" dirty="0"/>
          </a:p>
        </p:txBody>
      </p:sp>
      <p:pic>
        <p:nvPicPr>
          <p:cNvPr id="115" name="Picture 114" descr="updated_close_bw_plots_w_shared_legend.pdf"/>
          <p:cNvPicPr>
            <a:picLocks noChangeAspect="1"/>
          </p:cNvPicPr>
          <p:nvPr/>
        </p:nvPicPr>
        <p:blipFill rotWithShape="1">
          <a:blip r:embed="rId12">
            <a:extLst>
              <a:ext uri="{28A0092B-C50C-407E-A947-70E740481C1C}">
                <a14:useLocalDpi xmlns:a14="http://schemas.microsoft.com/office/drawing/2010/main" val="0"/>
              </a:ext>
            </a:extLst>
          </a:blip>
          <a:srcRect l="36198" t="96841" r="31504" b="-146"/>
          <a:stretch/>
        </p:blipFill>
        <p:spPr>
          <a:xfrm>
            <a:off x="30035284" y="13444142"/>
            <a:ext cx="3945663" cy="403808"/>
          </a:xfrm>
          <a:prstGeom prst="rect">
            <a:avLst/>
          </a:prstGeom>
        </p:spPr>
      </p:pic>
      <p:pic>
        <p:nvPicPr>
          <p:cNvPr id="119" name="Picture 118" descr="updated_close_bw_plots_w_shared_legend.pdf"/>
          <p:cNvPicPr>
            <a:picLocks noChangeAspect="1"/>
          </p:cNvPicPr>
          <p:nvPr/>
        </p:nvPicPr>
        <p:blipFill rotWithShape="1">
          <a:blip r:embed="rId12">
            <a:extLst>
              <a:ext uri="{28A0092B-C50C-407E-A947-70E740481C1C}">
                <a14:useLocalDpi xmlns:a14="http://schemas.microsoft.com/office/drawing/2010/main" val="0"/>
              </a:ext>
            </a:extLst>
          </a:blip>
          <a:srcRect l="36198" t="96632" r="31504" b="-146"/>
          <a:stretch/>
        </p:blipFill>
        <p:spPr>
          <a:xfrm>
            <a:off x="37868578" y="14043970"/>
            <a:ext cx="3945663" cy="429329"/>
          </a:xfrm>
          <a:prstGeom prst="rect">
            <a:avLst/>
          </a:prstGeom>
        </p:spPr>
      </p:pic>
      <p:pic>
        <p:nvPicPr>
          <p:cNvPr id="21" name="Picture 20" descr="new_unk_bar_charts_of_class_interactions.pn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2798757" y="24787839"/>
            <a:ext cx="9834735" cy="7545432"/>
          </a:xfrm>
          <a:prstGeom prst="rect">
            <a:avLst/>
          </a:prstGeom>
        </p:spPr>
      </p:pic>
      <p:pic>
        <p:nvPicPr>
          <p:cNvPr id="4" name="Picture 3" descr="genus_hub_nets_line_0.8.png_w_arctic.png"/>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9033793" y="16077178"/>
            <a:ext cx="7605580" cy="6075508"/>
          </a:xfrm>
          <a:prstGeom prst="rect">
            <a:avLst/>
          </a:prstGeom>
        </p:spPr>
      </p:pic>
      <p:grpSp>
        <p:nvGrpSpPr>
          <p:cNvPr id="141" name="Group 140"/>
          <p:cNvGrpSpPr/>
          <p:nvPr/>
        </p:nvGrpSpPr>
        <p:grpSpPr>
          <a:xfrm>
            <a:off x="431538" y="25432796"/>
            <a:ext cx="10842627" cy="5521782"/>
            <a:chOff x="-8047223" y="25375011"/>
            <a:chExt cx="11262262" cy="5857134"/>
          </a:xfrm>
        </p:grpSpPr>
        <p:sp>
          <p:nvSpPr>
            <p:cNvPr id="148" name="Rectangle 147"/>
            <p:cNvSpPr/>
            <p:nvPr/>
          </p:nvSpPr>
          <p:spPr>
            <a:xfrm>
              <a:off x="-8047223" y="25375011"/>
              <a:ext cx="11262262" cy="5857134"/>
            </a:xfrm>
            <a:prstGeom prst="rect">
              <a:avLst/>
            </a:prstGeom>
            <a:solidFill>
              <a:srgbClr val="FFFFFF"/>
            </a:solidFill>
            <a:ln w="9525" cmpd="sng">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endParaRPr lang="en-US" sz="2000" dirty="0"/>
            </a:p>
          </p:txBody>
        </p:sp>
        <p:graphicFrame>
          <p:nvGraphicFramePr>
            <p:cNvPr id="150" name="Object 149"/>
            <p:cNvGraphicFramePr>
              <a:graphicFrameLocks noChangeAspect="1"/>
            </p:cNvGraphicFramePr>
            <p:nvPr>
              <p:extLst>
                <p:ext uri="{D42A27DB-BD31-4B8C-83A1-F6EECF244321}">
                  <p14:modId xmlns:p14="http://schemas.microsoft.com/office/powerpoint/2010/main" val="2959259435"/>
                </p:ext>
              </p:extLst>
            </p:nvPr>
          </p:nvGraphicFramePr>
          <p:xfrm>
            <a:off x="-7872498" y="26514324"/>
            <a:ext cx="10959766" cy="4663931"/>
          </p:xfrm>
          <a:graphic>
            <a:graphicData uri="http://schemas.openxmlformats.org/presentationml/2006/ole">
              <mc:AlternateContent xmlns:mc="http://schemas.openxmlformats.org/markup-compatibility/2006">
                <mc:Choice xmlns:v="urn:schemas-microsoft-com:vml" Requires="v">
                  <p:oleObj spid="_x0000_s1052" name="Document" r:id="rId16" imgW="5689600" imgH="2222500" progId="Word.Document.12">
                    <p:embed/>
                  </p:oleObj>
                </mc:Choice>
                <mc:Fallback>
                  <p:oleObj name="Document" r:id="rId16" imgW="5689600" imgH="2222500" progId="Word.Document.12">
                    <p:embed/>
                    <p:pic>
                      <p:nvPicPr>
                        <p:cNvPr id="0" name=""/>
                        <p:cNvPicPr/>
                        <p:nvPr/>
                      </p:nvPicPr>
                      <p:blipFill>
                        <a:blip r:embed="rId17"/>
                        <a:stretch>
                          <a:fillRect/>
                        </a:stretch>
                      </p:blipFill>
                      <p:spPr>
                        <a:xfrm>
                          <a:off x="-7872498" y="26514324"/>
                          <a:ext cx="10959766" cy="4663931"/>
                        </a:xfrm>
                        <a:prstGeom prst="rect">
                          <a:avLst/>
                        </a:prstGeom>
                        <a:solidFill>
                          <a:srgbClr val="FFFFFF"/>
                        </a:solidFill>
                      </p:spPr>
                    </p:pic>
                  </p:oleObj>
                </mc:Fallback>
              </mc:AlternateContent>
            </a:graphicData>
          </a:graphic>
        </p:graphicFrame>
        <p:sp>
          <p:nvSpPr>
            <p:cNvPr id="151" name="TextBox 150"/>
            <p:cNvSpPr txBox="1"/>
            <p:nvPr/>
          </p:nvSpPr>
          <p:spPr>
            <a:xfrm>
              <a:off x="-7846000" y="25765821"/>
              <a:ext cx="10915526" cy="538673"/>
            </a:xfrm>
            <a:prstGeom prst="rect">
              <a:avLst/>
            </a:prstGeom>
            <a:solidFill>
              <a:schemeClr val="accent5">
                <a:lumMod val="60000"/>
                <a:lumOff val="40000"/>
              </a:schemeClr>
            </a:solidFill>
            <a:ln w="9525" cmpd="sng">
              <a:solidFill>
                <a:schemeClr val="accent5">
                  <a:lumMod val="60000"/>
                  <a:lumOff val="40000"/>
                </a:schemeClr>
              </a:solidFill>
            </a:ln>
          </p:spPr>
          <p:txBody>
            <a:bodyPr wrap="square" rtlCol="0">
              <a:spAutoFit/>
            </a:bodyPr>
            <a:lstStyle/>
            <a:p>
              <a:r>
                <a:rPr lang="en-US" sz="2700" b="1" dirty="0" smtClean="0">
                  <a:latin typeface="Arial"/>
                  <a:cs typeface="Arial"/>
                </a:rPr>
                <a:t>Table 1. Sample and OTU Comparison between environments </a:t>
              </a:r>
              <a:endParaRPr lang="en-US" sz="2700" b="1" dirty="0">
                <a:latin typeface="Arial"/>
                <a:cs typeface="Arial"/>
              </a:endParaRPr>
            </a:p>
          </p:txBody>
        </p:sp>
      </p:grpSp>
      <p:sp>
        <p:nvSpPr>
          <p:cNvPr id="5" name="Rectangle 4"/>
          <p:cNvSpPr/>
          <p:nvPr/>
        </p:nvSpPr>
        <p:spPr>
          <a:xfrm>
            <a:off x="-38101" y="31193522"/>
            <a:ext cx="451600" cy="1781382"/>
          </a:xfrm>
          <a:prstGeom prst="rect">
            <a:avLst/>
          </a:prstGeom>
          <a:solidFill>
            <a:schemeClr val="tx2">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 name="Straight Connector 10"/>
          <p:cNvCxnSpPr/>
          <p:nvPr/>
        </p:nvCxnSpPr>
        <p:spPr>
          <a:xfrm>
            <a:off x="-38101" y="31171996"/>
            <a:ext cx="0" cy="1781382"/>
          </a:xfrm>
          <a:prstGeom prst="line">
            <a:avLst/>
          </a:prstGeom>
          <a:ln>
            <a:solidFill>
              <a:schemeClr val="accent1"/>
            </a:solidFill>
          </a:ln>
        </p:spPr>
        <p:style>
          <a:lnRef idx="2">
            <a:schemeClr val="accent1"/>
          </a:lnRef>
          <a:fillRef idx="0">
            <a:schemeClr val="accent1"/>
          </a:fillRef>
          <a:effectRef idx="1">
            <a:schemeClr val="accent1"/>
          </a:effectRef>
          <a:fontRef idx="minor">
            <a:schemeClr val="tx1"/>
          </a:fontRef>
        </p:style>
      </p:cxnSp>
      <p:sp>
        <p:nvSpPr>
          <p:cNvPr id="157" name="Text Box 8">
            <a:extLst>
              <a:ext uri="{FF2B5EF4-FFF2-40B4-BE49-F238E27FC236}">
                <a16:creationId xmlns="" xmlns:a16="http://schemas.microsoft.com/office/drawing/2014/main" id="{DFF4C659-DD32-42F4-824F-B8AB0CEE3255}"/>
              </a:ext>
            </a:extLst>
          </p:cNvPr>
          <p:cNvSpPr txBox="1">
            <a:spLocks noChangeArrowheads="1"/>
          </p:cNvSpPr>
          <p:nvPr/>
        </p:nvSpPr>
        <p:spPr bwMode="auto">
          <a:xfrm>
            <a:off x="431537" y="15221822"/>
            <a:ext cx="10878017" cy="928964"/>
          </a:xfrm>
          <a:prstGeom prst="rect">
            <a:avLst/>
          </a:prstGeom>
          <a:solidFill>
            <a:srgbClr val="F27577"/>
          </a:solidFill>
          <a:ln w="57240">
            <a:solidFill>
              <a:srgbClr val="004586"/>
            </a:solidFill>
            <a:round/>
            <a:headEnd/>
            <a:tailEnd/>
          </a:ln>
          <a:effectLst/>
          <a:extLst/>
        </p:spPr>
        <p:txBody>
          <a:bodyPr lIns="90000" tIns="76752" rIns="90000" bIns="45000"/>
          <a:lstStyle>
            <a:lvl1pPr marL="73025">
              <a:lnSpc>
                <a:spcPct val="93000"/>
              </a:lnSpc>
              <a:spcAft>
                <a:spcPts val="8213"/>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8600">
                <a:solidFill>
                  <a:srgbClr val="000000"/>
                </a:solidFill>
                <a:latin typeface="Arial" panose="020B0604020202020204" pitchFamily="34" charset="0"/>
                <a:ea typeface="Microsoft YaHei" panose="020B0503020204020204" pitchFamily="34" charset="-122"/>
              </a:defRPr>
            </a:lvl1pPr>
            <a:lvl2pPr>
              <a:lnSpc>
                <a:spcPct val="93000"/>
              </a:lnSpc>
              <a:spcAft>
                <a:spcPts val="6588"/>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6300">
                <a:solidFill>
                  <a:srgbClr val="000000"/>
                </a:solidFill>
                <a:latin typeface="Arial" panose="020B0604020202020204" pitchFamily="34" charset="0"/>
                <a:ea typeface="Microsoft YaHei" panose="020B0503020204020204" pitchFamily="34" charset="-122"/>
              </a:defRPr>
            </a:lvl2pPr>
            <a:lvl3pPr>
              <a:lnSpc>
                <a:spcPct val="93000"/>
              </a:lnSpc>
              <a:spcAft>
                <a:spcPts val="4938"/>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3900">
                <a:solidFill>
                  <a:srgbClr val="000000"/>
                </a:solidFill>
                <a:latin typeface="Arial" panose="020B0604020202020204" pitchFamily="34" charset="0"/>
                <a:ea typeface="Microsoft YaHei" panose="020B0503020204020204" pitchFamily="34" charset="-122"/>
              </a:defRPr>
            </a:lvl3pPr>
            <a:lvl4pPr>
              <a:lnSpc>
                <a:spcPct val="93000"/>
              </a:lnSpc>
              <a:spcAft>
                <a:spcPts val="330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4pPr>
            <a:lvl5pPr>
              <a:lnSpc>
                <a:spcPct val="93000"/>
              </a:lnSpc>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5pPr>
            <a:lvl6pPr marL="25146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6pPr>
            <a:lvl7pPr marL="29718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7pPr>
            <a:lvl8pPr marL="34290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8pPr>
            <a:lvl9pPr marL="38862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9pPr>
          </a:lstStyle>
          <a:p>
            <a:pPr algn="ctr" eaLnBrk="1">
              <a:spcBef>
                <a:spcPts val="288"/>
              </a:spcBef>
              <a:spcAft>
                <a:spcPts val="288"/>
              </a:spcAft>
            </a:pPr>
            <a:r>
              <a:rPr lang="en-US" altLang="en-US" sz="5000" b="1" dirty="0" smtClean="0">
                <a:solidFill>
                  <a:srgbClr val="004586"/>
                </a:solidFill>
              </a:rPr>
              <a:t>Aim</a:t>
            </a:r>
            <a:endParaRPr lang="en-US" altLang="en-US" sz="5000" b="1" dirty="0">
              <a:solidFill>
                <a:srgbClr val="004586"/>
              </a:solidFill>
            </a:endParaRPr>
          </a:p>
        </p:txBody>
      </p:sp>
      <p:pic>
        <p:nvPicPr>
          <p:cNvPr id="158" name="Picture 157"/>
          <p:cNvPicPr>
            <a:picLocks noChangeAspect="1"/>
          </p:cNvPicPr>
          <p:nvPr/>
        </p:nvPicPr>
        <p:blipFill>
          <a:blip r:embed="rId18"/>
          <a:stretch>
            <a:fillRect/>
          </a:stretch>
        </p:blipFill>
        <p:spPr>
          <a:xfrm>
            <a:off x="31109406" y="486128"/>
            <a:ext cx="3573162" cy="3309143"/>
          </a:xfrm>
          <a:prstGeom prst="rect">
            <a:avLst/>
          </a:prstGeom>
          <a:ln>
            <a:solidFill>
              <a:srgbClr val="1F497D"/>
            </a:solidFill>
          </a:ln>
        </p:spPr>
      </p:pic>
      <p:grpSp>
        <p:nvGrpSpPr>
          <p:cNvPr id="18" name="Group 17"/>
          <p:cNvGrpSpPr/>
          <p:nvPr/>
        </p:nvGrpSpPr>
        <p:grpSpPr>
          <a:xfrm>
            <a:off x="12024822" y="5152840"/>
            <a:ext cx="15754336" cy="8822569"/>
            <a:chOff x="12893794" y="7358527"/>
            <a:chExt cx="15754336" cy="8822569"/>
          </a:xfrm>
        </p:grpSpPr>
        <p:sp>
          <p:nvSpPr>
            <p:cNvPr id="6" name="Rectangle 5"/>
            <p:cNvSpPr/>
            <p:nvPr/>
          </p:nvSpPr>
          <p:spPr>
            <a:xfrm>
              <a:off x="12893794" y="7358527"/>
              <a:ext cx="15754336" cy="8822569"/>
            </a:xfrm>
            <a:prstGeom prst="rect">
              <a:avLst/>
            </a:prstGeom>
            <a:solidFill>
              <a:srgbClr val="FFFFFF"/>
            </a:solidFill>
            <a:ln>
              <a:solidFill>
                <a:srgbClr val="00009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47" name="Picture 146" descr="pipelinedrawingFig1_finalversion.eps"/>
            <p:cNvPicPr>
              <a:picLocks noChangeAspect="1"/>
            </p:cNvPicPr>
            <p:nvPr/>
          </p:nvPicPr>
          <p:blipFill>
            <a:blip r:embed="rId19">
              <a:alphaModFix/>
              <a:extLst>
                <a:ext uri="{28A0092B-C50C-407E-A947-70E740481C1C}">
                  <a14:useLocalDpi xmlns:a14="http://schemas.microsoft.com/office/drawing/2010/main" val="0"/>
                </a:ext>
              </a:extLst>
            </a:blip>
            <a:stretch>
              <a:fillRect/>
            </a:stretch>
          </p:blipFill>
          <p:spPr>
            <a:xfrm>
              <a:off x="14339745" y="7549267"/>
              <a:ext cx="12902833" cy="8501824"/>
            </a:xfrm>
            <a:prstGeom prst="rect">
              <a:avLst/>
            </a:prstGeom>
          </p:spPr>
        </p:pic>
      </p:grpSp>
      <p:sp>
        <p:nvSpPr>
          <p:cNvPr id="19" name="TextBox 18"/>
          <p:cNvSpPr txBox="1"/>
          <p:nvPr/>
        </p:nvSpPr>
        <p:spPr>
          <a:xfrm>
            <a:off x="12024821" y="14339621"/>
            <a:ext cx="15803837" cy="1631216"/>
          </a:xfrm>
          <a:prstGeom prst="rect">
            <a:avLst/>
          </a:prstGeom>
          <a:solidFill>
            <a:srgbClr val="FDEADA"/>
          </a:solidFill>
          <a:ln w="38100" cmpd="sng">
            <a:solidFill>
              <a:srgbClr val="CC1A3B"/>
            </a:solidFill>
          </a:ln>
        </p:spPr>
        <p:txBody>
          <a:bodyPr wrap="square" rtlCol="0">
            <a:spAutoFit/>
          </a:bodyPr>
          <a:lstStyle/>
          <a:p>
            <a:pPr algn="ctr"/>
            <a:r>
              <a:rPr lang="en-US" sz="5000" b="1" dirty="0" smtClean="0">
                <a:solidFill>
                  <a:srgbClr val="CC1A3B"/>
                </a:solidFill>
                <a:latin typeface="Arial"/>
                <a:cs typeface="Arial"/>
              </a:rPr>
              <a:t>MDM significantly shape community structure of extreme environmental networks</a:t>
            </a:r>
            <a:endParaRPr lang="en-US" sz="5000" b="1" dirty="0">
              <a:solidFill>
                <a:srgbClr val="CC1A3B"/>
              </a:solidFill>
              <a:latin typeface="Arial"/>
              <a:cs typeface="Arial"/>
            </a:endParaRPr>
          </a:p>
        </p:txBody>
      </p:sp>
      <p:sp>
        <p:nvSpPr>
          <p:cNvPr id="23" name="Rectangle 22"/>
          <p:cNvSpPr/>
          <p:nvPr/>
        </p:nvSpPr>
        <p:spPr>
          <a:xfrm>
            <a:off x="11936654" y="17411230"/>
            <a:ext cx="15892006" cy="14974298"/>
          </a:xfrm>
          <a:prstGeom prst="rect">
            <a:avLst/>
          </a:prstGeom>
          <a:gradFill flip="none" rotWithShape="1">
            <a:gsLst>
              <a:gs pos="0">
                <a:schemeClr val="accent1">
                  <a:tint val="100000"/>
                  <a:shade val="100000"/>
                  <a:satMod val="130000"/>
                  <a:alpha val="0"/>
                </a:schemeClr>
              </a:gs>
              <a:gs pos="100000">
                <a:schemeClr val="accent1">
                  <a:tint val="50000"/>
                  <a:shade val="100000"/>
                  <a:satMod val="350000"/>
                  <a:alpha val="0"/>
                </a:schemeClr>
              </a:gs>
            </a:gsLst>
            <a:lin ang="16200000" scaled="0"/>
            <a:tileRect/>
          </a:gradFill>
          <a:ln>
            <a:solidFill>
              <a:schemeClr val="tx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4" name="Rectangle 123"/>
          <p:cNvSpPr/>
          <p:nvPr/>
        </p:nvSpPr>
        <p:spPr>
          <a:xfrm>
            <a:off x="28542232" y="22433618"/>
            <a:ext cx="15180379" cy="837776"/>
          </a:xfrm>
          <a:prstGeom prst="rect">
            <a:avLst/>
          </a:prstGeom>
          <a:solidFill>
            <a:srgbClr val="F27577"/>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5000" b="1" dirty="0" smtClean="0">
                <a:solidFill>
                  <a:srgbClr val="1F497D"/>
                </a:solidFill>
                <a:latin typeface="Arial"/>
                <a:cs typeface="Arial"/>
              </a:rPr>
              <a:t>Conclusions</a:t>
            </a:r>
            <a:endParaRPr lang="en-US" sz="5000" b="1" dirty="0">
              <a:solidFill>
                <a:srgbClr val="1F497D"/>
              </a:solidFill>
              <a:latin typeface="Arial"/>
              <a:cs typeface="Arial"/>
            </a:endParaRPr>
          </a:p>
        </p:txBody>
      </p:sp>
      <p:pic>
        <p:nvPicPr>
          <p:cNvPr id="35" name="Picture 34" descr="frame.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35041262" y="683905"/>
            <a:ext cx="3078015" cy="3078015"/>
          </a:xfrm>
          <a:prstGeom prst="rect">
            <a:avLst/>
          </a:prstGeom>
          <a:ln>
            <a:solidFill>
              <a:schemeClr val="tx2"/>
            </a:solidFill>
          </a:ln>
        </p:spPr>
      </p:pic>
    </p:spTree>
    <p:extLst>
      <p:ext uri="{BB962C8B-B14F-4D97-AF65-F5344CB8AC3E}">
        <p14:creationId xmlns:p14="http://schemas.microsoft.com/office/powerpoint/2010/main" val="13010697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6423</TotalTime>
  <Words>1024</Words>
  <Application>Microsoft Macintosh PowerPoint</Application>
  <PresentationFormat>Custom</PresentationFormat>
  <Paragraphs>101</Paragraphs>
  <Slides>1</Slides>
  <Notes>1</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3" baseType="lpstr">
      <vt:lpstr>Office Theme</vt:lpstr>
      <vt:lpstr>Document</vt:lpstr>
      <vt:lpstr>PowerPoint Presentation</vt:lpstr>
    </vt:vector>
  </TitlesOfParts>
  <Company>UF ICBR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Goes Here Authors, Affiliations</dc:title>
  <dc:creator>Megan VanRysdam</dc:creator>
  <cp:lastModifiedBy>Tatyana Zamkovaya</cp:lastModifiedBy>
  <cp:revision>147</cp:revision>
  <cp:lastPrinted>2014-03-25T16:22:51Z</cp:lastPrinted>
  <dcterms:created xsi:type="dcterms:W3CDTF">2014-03-25T16:12:43Z</dcterms:created>
  <dcterms:modified xsi:type="dcterms:W3CDTF">2019-06-06T18:00:52Z</dcterms:modified>
</cp:coreProperties>
</file>

<file path=docProps/thumbnail.jpeg>
</file>